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256" r:id="rId2"/>
    <p:sldId id="267" r:id="rId3"/>
    <p:sldId id="280" r:id="rId4"/>
    <p:sldId id="282" r:id="rId5"/>
    <p:sldId id="278" r:id="rId6"/>
    <p:sldId id="283" r:id="rId7"/>
    <p:sldId id="281" r:id="rId8"/>
    <p:sldId id="293" r:id="rId9"/>
    <p:sldId id="5015" r:id="rId10"/>
    <p:sldId id="274" r:id="rId11"/>
    <p:sldId id="1538" r:id="rId12"/>
    <p:sldId id="275" r:id="rId13"/>
    <p:sldId id="290" r:id="rId14"/>
    <p:sldId id="5025" r:id="rId15"/>
    <p:sldId id="5034" r:id="rId16"/>
    <p:sldId id="1559" r:id="rId17"/>
    <p:sldId id="292" r:id="rId18"/>
    <p:sldId id="5035"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292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7623" autoAdjust="0"/>
  </p:normalViewPr>
  <p:slideViewPr>
    <p:cSldViewPr snapToGrid="0">
      <p:cViewPr varScale="1">
        <p:scale>
          <a:sx n="123" d="100"/>
          <a:sy n="123" d="100"/>
        </p:scale>
        <p:origin x="174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rhahiemen, Ebi" userId="f159cad7-f38e-400c-abb9-c47177e4599f" providerId="ADAL" clId="{9CA6B7BD-F015-4448-B343-FCA430C4C34C}"/>
    <pc:docChg chg="undo custSel modSld">
      <pc:chgData name="Erhahiemen, Ebi" userId="f159cad7-f38e-400c-abb9-c47177e4599f" providerId="ADAL" clId="{9CA6B7BD-F015-4448-B343-FCA430C4C34C}" dt="2025-07-07T12:54:19.412" v="34" actId="1076"/>
      <pc:docMkLst>
        <pc:docMk/>
      </pc:docMkLst>
      <pc:sldChg chg="addSp delSp modSp mod addAnim delAnim">
        <pc:chgData name="Erhahiemen, Ebi" userId="f159cad7-f38e-400c-abb9-c47177e4599f" providerId="ADAL" clId="{9CA6B7BD-F015-4448-B343-FCA430C4C34C}" dt="2025-07-07T12:52:38.409" v="30" actId="478"/>
        <pc:sldMkLst>
          <pc:docMk/>
          <pc:sldMk cId="194148505" sldId="280"/>
        </pc:sldMkLst>
        <pc:spChg chg="add del">
          <ac:chgData name="Erhahiemen, Ebi" userId="f159cad7-f38e-400c-abb9-c47177e4599f" providerId="ADAL" clId="{9CA6B7BD-F015-4448-B343-FCA430C4C34C}" dt="2025-07-07T12:52:28.122" v="22" actId="478"/>
          <ac:spMkLst>
            <pc:docMk/>
            <pc:sldMk cId="194148505" sldId="280"/>
            <ac:spMk id="7" creationId="{4C3F71B5-FA12-A478-057A-D162448CABCA}"/>
          </ac:spMkLst>
        </pc:spChg>
        <pc:spChg chg="del">
          <ac:chgData name="Erhahiemen, Ebi" userId="f159cad7-f38e-400c-abb9-c47177e4599f" providerId="ADAL" clId="{9CA6B7BD-F015-4448-B343-FCA430C4C34C}" dt="2025-07-07T12:52:35.665" v="28" actId="478"/>
          <ac:spMkLst>
            <pc:docMk/>
            <pc:sldMk cId="194148505" sldId="280"/>
            <ac:spMk id="40" creationId="{8E898F7F-4474-C973-EF90-455BF0F68860}"/>
          </ac:spMkLst>
        </pc:spChg>
        <pc:picChg chg="add del mod">
          <ac:chgData name="Erhahiemen, Ebi" userId="f159cad7-f38e-400c-abb9-c47177e4599f" providerId="ADAL" clId="{9CA6B7BD-F015-4448-B343-FCA430C4C34C}" dt="2025-07-07T12:52:23.338" v="18" actId="478"/>
          <ac:picMkLst>
            <pc:docMk/>
            <pc:sldMk cId="194148505" sldId="280"/>
            <ac:picMk id="5" creationId="{AB35F6BB-AC99-15B8-C590-D024977D45CF}"/>
          </ac:picMkLst>
        </pc:picChg>
        <pc:picChg chg="add del">
          <ac:chgData name="Erhahiemen, Ebi" userId="f159cad7-f38e-400c-abb9-c47177e4599f" providerId="ADAL" clId="{9CA6B7BD-F015-4448-B343-FCA430C4C34C}" dt="2025-07-07T12:52:20.759" v="17" actId="478"/>
          <ac:picMkLst>
            <pc:docMk/>
            <pc:sldMk cId="194148505" sldId="280"/>
            <ac:picMk id="6" creationId="{3C76B8A3-3AF0-C626-8EAE-EE10035D298A}"/>
          </ac:picMkLst>
        </pc:picChg>
        <pc:picChg chg="add del">
          <ac:chgData name="Erhahiemen, Ebi" userId="f159cad7-f38e-400c-abb9-c47177e4599f" providerId="ADAL" clId="{9CA6B7BD-F015-4448-B343-FCA430C4C34C}" dt="2025-07-07T12:52:27.229" v="21" actId="478"/>
          <ac:picMkLst>
            <pc:docMk/>
            <pc:sldMk cId="194148505" sldId="280"/>
            <ac:picMk id="19" creationId="{B7AC3B38-11B7-5009-C02F-7116CD99065D}"/>
          </ac:picMkLst>
        </pc:picChg>
        <pc:picChg chg="add del">
          <ac:chgData name="Erhahiemen, Ebi" userId="f159cad7-f38e-400c-abb9-c47177e4599f" providerId="ADAL" clId="{9CA6B7BD-F015-4448-B343-FCA430C4C34C}" dt="2025-07-07T12:52:26.411" v="20" actId="478"/>
          <ac:picMkLst>
            <pc:docMk/>
            <pc:sldMk cId="194148505" sldId="280"/>
            <ac:picMk id="21" creationId="{E73CDF0C-943B-3315-81A6-E06682DC8595}"/>
          </ac:picMkLst>
        </pc:picChg>
        <pc:picChg chg="del">
          <ac:chgData name="Erhahiemen, Ebi" userId="f159cad7-f38e-400c-abb9-c47177e4599f" providerId="ADAL" clId="{9CA6B7BD-F015-4448-B343-FCA430C4C34C}" dt="2025-07-07T12:52:33.282" v="26" actId="478"/>
          <ac:picMkLst>
            <pc:docMk/>
            <pc:sldMk cId="194148505" sldId="280"/>
            <ac:picMk id="23" creationId="{038B442C-3D41-F585-D43F-EDE522B02945}"/>
          </ac:picMkLst>
        </pc:picChg>
        <pc:picChg chg="del">
          <ac:chgData name="Erhahiemen, Ebi" userId="f159cad7-f38e-400c-abb9-c47177e4599f" providerId="ADAL" clId="{9CA6B7BD-F015-4448-B343-FCA430C4C34C}" dt="2025-07-07T12:52:32.200" v="25" actId="478"/>
          <ac:picMkLst>
            <pc:docMk/>
            <pc:sldMk cId="194148505" sldId="280"/>
            <ac:picMk id="24" creationId="{53506D30-FC2E-11B5-099A-D9E95BC4A4B5}"/>
          </ac:picMkLst>
        </pc:picChg>
        <pc:picChg chg="del">
          <ac:chgData name="Erhahiemen, Ebi" userId="f159cad7-f38e-400c-abb9-c47177e4599f" providerId="ADAL" clId="{9CA6B7BD-F015-4448-B343-FCA430C4C34C}" dt="2025-07-07T12:52:34.265" v="27" actId="478"/>
          <ac:picMkLst>
            <pc:docMk/>
            <pc:sldMk cId="194148505" sldId="280"/>
            <ac:picMk id="25" creationId="{303A8E69-B627-4193-5438-936E90472E57}"/>
          </ac:picMkLst>
        </pc:picChg>
        <pc:picChg chg="del mod">
          <ac:chgData name="Erhahiemen, Ebi" userId="f159cad7-f38e-400c-abb9-c47177e4599f" providerId="ADAL" clId="{9CA6B7BD-F015-4448-B343-FCA430C4C34C}" dt="2025-07-07T12:52:38.409" v="30" actId="478"/>
          <ac:picMkLst>
            <pc:docMk/>
            <pc:sldMk cId="194148505" sldId="280"/>
            <ac:picMk id="26" creationId="{39D773E5-EB6B-5C29-71D4-96B8919D7AB7}"/>
          </ac:picMkLst>
        </pc:picChg>
        <pc:picChg chg="del">
          <ac:chgData name="Erhahiemen, Ebi" userId="f159cad7-f38e-400c-abb9-c47177e4599f" providerId="ADAL" clId="{9CA6B7BD-F015-4448-B343-FCA430C4C34C}" dt="2025-07-07T12:52:31.266" v="24" actId="478"/>
          <ac:picMkLst>
            <pc:docMk/>
            <pc:sldMk cId="194148505" sldId="280"/>
            <ac:picMk id="27" creationId="{07869045-08E0-575C-BBD6-F6EECBC92BD7}"/>
          </ac:picMkLst>
        </pc:picChg>
        <pc:picChg chg="del">
          <ac:chgData name="Erhahiemen, Ebi" userId="f159cad7-f38e-400c-abb9-c47177e4599f" providerId="ADAL" clId="{9CA6B7BD-F015-4448-B343-FCA430C4C34C}" dt="2025-07-07T12:52:29.545" v="23" actId="478"/>
          <ac:picMkLst>
            <pc:docMk/>
            <pc:sldMk cId="194148505" sldId="280"/>
            <ac:picMk id="28" creationId="{6A5B98F9-B33E-04AD-4B6A-ABED538DED8C}"/>
          </ac:picMkLst>
        </pc:picChg>
        <pc:picChg chg="add del">
          <ac:chgData name="Erhahiemen, Ebi" userId="f159cad7-f38e-400c-abb9-c47177e4599f" providerId="ADAL" clId="{9CA6B7BD-F015-4448-B343-FCA430C4C34C}" dt="2025-07-07T12:52:25.417" v="19" actId="478"/>
          <ac:picMkLst>
            <pc:docMk/>
            <pc:sldMk cId="194148505" sldId="280"/>
            <ac:picMk id="29" creationId="{E9AD6889-9635-0BF8-0C20-74099EE8828F}"/>
          </ac:picMkLst>
        </pc:picChg>
      </pc:sldChg>
      <pc:sldChg chg="modSp mod">
        <pc:chgData name="Erhahiemen, Ebi" userId="f159cad7-f38e-400c-abb9-c47177e4599f" providerId="ADAL" clId="{9CA6B7BD-F015-4448-B343-FCA430C4C34C}" dt="2025-07-07T12:54:19.412" v="34" actId="1076"/>
        <pc:sldMkLst>
          <pc:docMk/>
          <pc:sldMk cId="4103637751" sldId="5034"/>
        </pc:sldMkLst>
        <pc:picChg chg="mod">
          <ac:chgData name="Erhahiemen, Ebi" userId="f159cad7-f38e-400c-abb9-c47177e4599f" providerId="ADAL" clId="{9CA6B7BD-F015-4448-B343-FCA430C4C34C}" dt="2025-07-07T12:54:19.412" v="34" actId="1076"/>
          <ac:picMkLst>
            <pc:docMk/>
            <pc:sldMk cId="4103637751" sldId="5034"/>
            <ac:picMk id="14" creationId="{4A3DB8AA-C74E-D28F-8346-FFCC14A9AAFD}"/>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FBC811A-5382-4C35-A3CB-90F42160FD0A}" type="doc">
      <dgm:prSet loTypeId="urn:microsoft.com/office/officeart/2005/8/layout/default" loCatId="list" qsTypeId="urn:microsoft.com/office/officeart/2005/8/quickstyle/simple2" qsCatId="simple" csTypeId="urn:microsoft.com/office/officeart/2005/8/colors/accent0_3" csCatId="mainScheme" phldr="1"/>
      <dgm:spPr/>
      <dgm:t>
        <a:bodyPr/>
        <a:lstStyle/>
        <a:p>
          <a:endParaRPr lang="en-US"/>
        </a:p>
      </dgm:t>
    </dgm:pt>
    <dgm:pt modelId="{3AA6CE94-ED89-4C5D-873C-0D7CA09398B3}">
      <dgm:prSet/>
      <dgm:spPr>
        <a:solidFill>
          <a:srgbClr val="002060"/>
        </a:solidFill>
      </dgm:spPr>
      <dgm:t>
        <a:bodyPr/>
        <a:lstStyle/>
        <a:p>
          <a:r>
            <a:rPr lang="en-GB" dirty="0"/>
            <a:t>Relationships are key – connect before you correct</a:t>
          </a:r>
          <a:endParaRPr lang="en-US" dirty="0"/>
        </a:p>
      </dgm:t>
    </dgm:pt>
    <dgm:pt modelId="{38FD1CFD-A6D4-4BE8-9C59-7DF587994567}" type="parTrans" cxnId="{CC53E970-6535-4D7C-B1E1-E978E60413D7}">
      <dgm:prSet/>
      <dgm:spPr/>
      <dgm:t>
        <a:bodyPr/>
        <a:lstStyle/>
        <a:p>
          <a:endParaRPr lang="en-US"/>
        </a:p>
      </dgm:t>
    </dgm:pt>
    <dgm:pt modelId="{18BB9B77-3115-4545-A856-B5779E725C10}" type="sibTrans" cxnId="{CC53E970-6535-4D7C-B1E1-E978E60413D7}">
      <dgm:prSet/>
      <dgm:spPr/>
      <dgm:t>
        <a:bodyPr/>
        <a:lstStyle/>
        <a:p>
          <a:endParaRPr lang="en-US"/>
        </a:p>
      </dgm:t>
    </dgm:pt>
    <dgm:pt modelId="{E2A3179D-D71D-4C3F-B7D3-6748730CD276}">
      <dgm:prSet/>
      <dgm:spPr>
        <a:solidFill>
          <a:srgbClr val="002060"/>
        </a:solidFill>
      </dgm:spPr>
      <dgm:t>
        <a:bodyPr/>
        <a:lstStyle/>
        <a:p>
          <a:r>
            <a:rPr lang="en-GB" dirty="0"/>
            <a:t>Change the narrative – think iceberg!</a:t>
          </a:r>
          <a:endParaRPr lang="en-US" dirty="0"/>
        </a:p>
      </dgm:t>
    </dgm:pt>
    <dgm:pt modelId="{854FC40D-07A7-465B-B197-F799C6FBD196}" type="parTrans" cxnId="{D58FA9EF-7BB8-46AF-BD4B-91BC8DF88BC0}">
      <dgm:prSet/>
      <dgm:spPr/>
      <dgm:t>
        <a:bodyPr/>
        <a:lstStyle/>
        <a:p>
          <a:endParaRPr lang="en-US"/>
        </a:p>
      </dgm:t>
    </dgm:pt>
    <dgm:pt modelId="{FF64100C-85A0-40B0-9E20-3B55976C07D5}" type="sibTrans" cxnId="{D58FA9EF-7BB8-46AF-BD4B-91BC8DF88BC0}">
      <dgm:prSet/>
      <dgm:spPr/>
      <dgm:t>
        <a:bodyPr/>
        <a:lstStyle/>
        <a:p>
          <a:endParaRPr lang="en-US"/>
        </a:p>
      </dgm:t>
    </dgm:pt>
    <dgm:pt modelId="{5C0CB2A9-56FC-4A50-AE4F-941F3FE0F27D}">
      <dgm:prSet/>
      <dgm:spPr>
        <a:solidFill>
          <a:srgbClr val="002060"/>
        </a:solidFill>
      </dgm:spPr>
      <dgm:t>
        <a:bodyPr/>
        <a:lstStyle/>
        <a:p>
          <a:r>
            <a:rPr lang="en-GB" dirty="0"/>
            <a:t>PACE</a:t>
          </a:r>
        </a:p>
        <a:p>
          <a:r>
            <a:rPr lang="en-GB" dirty="0"/>
            <a:t>(Dan Hughes)</a:t>
          </a:r>
        </a:p>
        <a:p>
          <a:r>
            <a:rPr lang="en-GB" dirty="0"/>
            <a:t>I wonder if…</a:t>
          </a:r>
          <a:endParaRPr lang="en-US" dirty="0"/>
        </a:p>
      </dgm:t>
    </dgm:pt>
    <dgm:pt modelId="{807BE87B-95E9-4544-ACB9-BB9A14EBA716}" type="parTrans" cxnId="{5C79DCA7-88E0-431B-822A-C498667F0A86}">
      <dgm:prSet/>
      <dgm:spPr/>
      <dgm:t>
        <a:bodyPr/>
        <a:lstStyle/>
        <a:p>
          <a:endParaRPr lang="en-US"/>
        </a:p>
      </dgm:t>
    </dgm:pt>
    <dgm:pt modelId="{A0E3189B-430A-45D7-A8CF-70B4BC4373D6}" type="sibTrans" cxnId="{5C79DCA7-88E0-431B-822A-C498667F0A86}">
      <dgm:prSet/>
      <dgm:spPr/>
      <dgm:t>
        <a:bodyPr/>
        <a:lstStyle/>
        <a:p>
          <a:endParaRPr lang="en-US"/>
        </a:p>
      </dgm:t>
    </dgm:pt>
    <dgm:pt modelId="{FEBE3982-178D-4FF2-A1FD-ED8A6F210C69}">
      <dgm:prSet/>
      <dgm:spPr>
        <a:solidFill>
          <a:srgbClr val="002060"/>
        </a:solidFill>
      </dgm:spPr>
      <dgm:t>
        <a:bodyPr/>
        <a:lstStyle/>
        <a:p>
          <a:r>
            <a:rPr lang="en-GB" dirty="0"/>
            <a:t>Reach 2 Teach</a:t>
          </a:r>
          <a:endParaRPr lang="en-US" dirty="0"/>
        </a:p>
      </dgm:t>
    </dgm:pt>
    <dgm:pt modelId="{B471FEE0-CF70-4AEF-8462-05450AF210D3}" type="parTrans" cxnId="{BA55E39E-6123-4806-AE9C-473381F98645}">
      <dgm:prSet/>
      <dgm:spPr/>
      <dgm:t>
        <a:bodyPr/>
        <a:lstStyle/>
        <a:p>
          <a:endParaRPr lang="en-US"/>
        </a:p>
      </dgm:t>
    </dgm:pt>
    <dgm:pt modelId="{A7E443CB-E47E-4C4F-84D1-DA27FA6BE956}" type="sibTrans" cxnId="{BA55E39E-6123-4806-AE9C-473381F98645}">
      <dgm:prSet/>
      <dgm:spPr/>
      <dgm:t>
        <a:bodyPr/>
        <a:lstStyle/>
        <a:p>
          <a:endParaRPr lang="en-US"/>
        </a:p>
      </dgm:t>
    </dgm:pt>
    <dgm:pt modelId="{02FF79AF-63A1-4676-965A-DC2AD9A28DF6}">
      <dgm:prSet/>
      <dgm:spPr>
        <a:solidFill>
          <a:srgbClr val="002060"/>
        </a:solidFill>
      </dgm:spPr>
      <dgm:t>
        <a:bodyPr/>
        <a:lstStyle/>
        <a:p>
          <a:r>
            <a:rPr lang="en-GB"/>
            <a:t>Emotion coaching</a:t>
          </a:r>
          <a:endParaRPr lang="en-US"/>
        </a:p>
      </dgm:t>
    </dgm:pt>
    <dgm:pt modelId="{4B199291-770D-4A0A-8EB2-101AB563EC7A}" type="parTrans" cxnId="{12188815-0FF0-4ADD-8E16-228CF8440233}">
      <dgm:prSet/>
      <dgm:spPr/>
      <dgm:t>
        <a:bodyPr/>
        <a:lstStyle/>
        <a:p>
          <a:endParaRPr lang="en-US"/>
        </a:p>
      </dgm:t>
    </dgm:pt>
    <dgm:pt modelId="{962582EC-5723-4C00-ADE3-EA5C1A9A964E}" type="sibTrans" cxnId="{12188815-0FF0-4ADD-8E16-228CF8440233}">
      <dgm:prSet/>
      <dgm:spPr/>
      <dgm:t>
        <a:bodyPr/>
        <a:lstStyle/>
        <a:p>
          <a:endParaRPr lang="en-US"/>
        </a:p>
      </dgm:t>
    </dgm:pt>
    <dgm:pt modelId="{68304B14-030B-4CBC-8488-97D65896075D}">
      <dgm:prSet/>
      <dgm:spPr>
        <a:solidFill>
          <a:srgbClr val="002060"/>
        </a:solidFill>
      </dgm:spPr>
      <dgm:t>
        <a:bodyPr/>
        <a:lstStyle/>
        <a:p>
          <a:r>
            <a:rPr lang="en-GB"/>
            <a:t>Name it to tame it (Bruce Perry)</a:t>
          </a:r>
          <a:endParaRPr lang="en-US"/>
        </a:p>
      </dgm:t>
    </dgm:pt>
    <dgm:pt modelId="{6194D40A-DDA1-4EAD-A321-301F41C2297A}" type="parTrans" cxnId="{352EA19B-99B0-4EC0-9DBE-0782408766F6}">
      <dgm:prSet/>
      <dgm:spPr/>
      <dgm:t>
        <a:bodyPr/>
        <a:lstStyle/>
        <a:p>
          <a:endParaRPr lang="en-US"/>
        </a:p>
      </dgm:t>
    </dgm:pt>
    <dgm:pt modelId="{A107F353-8D99-4BF3-A2C3-5FA0FF987086}" type="sibTrans" cxnId="{352EA19B-99B0-4EC0-9DBE-0782408766F6}">
      <dgm:prSet/>
      <dgm:spPr/>
      <dgm:t>
        <a:bodyPr/>
        <a:lstStyle/>
        <a:p>
          <a:endParaRPr lang="en-US"/>
        </a:p>
      </dgm:t>
    </dgm:pt>
    <dgm:pt modelId="{F266F517-8DA2-4986-A840-1D5286D6B7FE}">
      <dgm:prSet/>
      <dgm:spPr>
        <a:solidFill>
          <a:srgbClr val="002060"/>
        </a:solidFill>
      </dgm:spPr>
      <dgm:t>
        <a:bodyPr/>
        <a:lstStyle/>
        <a:p>
          <a:r>
            <a:rPr lang="en-GB" dirty="0"/>
            <a:t>‘Good enough’ parenting / teaching</a:t>
          </a:r>
          <a:endParaRPr lang="en-US" dirty="0"/>
        </a:p>
      </dgm:t>
    </dgm:pt>
    <dgm:pt modelId="{E68F3513-4257-4CC2-975C-1A6C09BB2E1E}" type="parTrans" cxnId="{49105CC0-D106-42D9-9D8A-91527505BC46}">
      <dgm:prSet/>
      <dgm:spPr/>
      <dgm:t>
        <a:bodyPr/>
        <a:lstStyle/>
        <a:p>
          <a:endParaRPr lang="en-US"/>
        </a:p>
      </dgm:t>
    </dgm:pt>
    <dgm:pt modelId="{1863DC6A-6D3C-42D0-85AB-04D7DFF2CB8C}" type="sibTrans" cxnId="{49105CC0-D106-42D9-9D8A-91527505BC46}">
      <dgm:prSet/>
      <dgm:spPr/>
      <dgm:t>
        <a:bodyPr/>
        <a:lstStyle/>
        <a:p>
          <a:endParaRPr lang="en-US"/>
        </a:p>
      </dgm:t>
    </dgm:pt>
    <dgm:pt modelId="{A53AD4D0-A8AA-4915-9F69-9DB5C0F307BC}">
      <dgm:prSet/>
      <dgm:spPr>
        <a:solidFill>
          <a:srgbClr val="002060"/>
        </a:solidFill>
      </dgm:spPr>
      <dgm:t>
        <a:bodyPr/>
        <a:lstStyle/>
        <a:p>
          <a:r>
            <a:rPr lang="en-GB" dirty="0"/>
            <a:t>Restorative conversations</a:t>
          </a:r>
          <a:endParaRPr lang="en-US" dirty="0"/>
        </a:p>
      </dgm:t>
    </dgm:pt>
    <dgm:pt modelId="{8AF027E0-AA70-41D6-A869-7FD6F077EA44}" type="parTrans" cxnId="{91220B90-DCC6-4A46-98D2-E510E50D0187}">
      <dgm:prSet/>
      <dgm:spPr/>
      <dgm:t>
        <a:bodyPr/>
        <a:lstStyle/>
        <a:p>
          <a:endParaRPr lang="en-US"/>
        </a:p>
      </dgm:t>
    </dgm:pt>
    <dgm:pt modelId="{5E55F85A-F69A-445A-9FFF-B05F824F91EB}" type="sibTrans" cxnId="{91220B90-DCC6-4A46-98D2-E510E50D0187}">
      <dgm:prSet/>
      <dgm:spPr/>
      <dgm:t>
        <a:bodyPr/>
        <a:lstStyle/>
        <a:p>
          <a:endParaRPr lang="en-US"/>
        </a:p>
      </dgm:t>
    </dgm:pt>
    <dgm:pt modelId="{8171C347-EE4B-43A4-B7B6-90A811140278}">
      <dgm:prSet/>
      <dgm:spPr>
        <a:solidFill>
          <a:srgbClr val="002060"/>
        </a:solidFill>
      </dgm:spPr>
      <dgm:t>
        <a:bodyPr/>
        <a:lstStyle/>
        <a:p>
          <a:r>
            <a:rPr lang="en-GB"/>
            <a:t>Relational behaviour policies</a:t>
          </a:r>
          <a:endParaRPr lang="en-US"/>
        </a:p>
      </dgm:t>
    </dgm:pt>
    <dgm:pt modelId="{82A4C047-FD76-45AD-812D-6FFA0A1A8410}" type="parTrans" cxnId="{1EF8F3B5-B5DA-42DA-83CE-97123022D952}">
      <dgm:prSet/>
      <dgm:spPr/>
      <dgm:t>
        <a:bodyPr/>
        <a:lstStyle/>
        <a:p>
          <a:endParaRPr lang="en-US"/>
        </a:p>
      </dgm:t>
    </dgm:pt>
    <dgm:pt modelId="{0E792F9B-0141-464E-9F1A-307C3A8BC23E}" type="sibTrans" cxnId="{1EF8F3B5-B5DA-42DA-83CE-97123022D952}">
      <dgm:prSet/>
      <dgm:spPr/>
      <dgm:t>
        <a:bodyPr/>
        <a:lstStyle/>
        <a:p>
          <a:endParaRPr lang="en-US"/>
        </a:p>
      </dgm:t>
    </dgm:pt>
    <dgm:pt modelId="{17F054E2-FC57-40C4-8C3D-A3D73D11E67E}">
      <dgm:prSet/>
      <dgm:spPr>
        <a:solidFill>
          <a:srgbClr val="002060"/>
        </a:solidFill>
      </dgm:spPr>
      <dgm:t>
        <a:bodyPr/>
        <a:lstStyle/>
        <a:p>
          <a:r>
            <a:rPr lang="en-GB" dirty="0"/>
            <a:t>Supported transitions</a:t>
          </a:r>
          <a:endParaRPr lang="en-US" dirty="0"/>
        </a:p>
      </dgm:t>
    </dgm:pt>
    <dgm:pt modelId="{F16501C2-A3D9-4E3B-9A5F-3FCD846EC90B}" type="parTrans" cxnId="{BA800CA5-3837-4C0E-AF04-572D13ECF194}">
      <dgm:prSet/>
      <dgm:spPr/>
      <dgm:t>
        <a:bodyPr/>
        <a:lstStyle/>
        <a:p>
          <a:endParaRPr lang="en-US"/>
        </a:p>
      </dgm:t>
    </dgm:pt>
    <dgm:pt modelId="{5D520287-7369-4F52-8F85-786F8CEA713A}" type="sibTrans" cxnId="{BA800CA5-3837-4C0E-AF04-572D13ECF194}">
      <dgm:prSet/>
      <dgm:spPr/>
      <dgm:t>
        <a:bodyPr/>
        <a:lstStyle/>
        <a:p>
          <a:endParaRPr lang="en-US"/>
        </a:p>
      </dgm:t>
    </dgm:pt>
    <dgm:pt modelId="{9A76DB6E-0F1F-4814-BC6E-49EECB1CA646}">
      <dgm:prSet/>
      <dgm:spPr>
        <a:solidFill>
          <a:srgbClr val="002060"/>
        </a:solidFill>
      </dgm:spPr>
      <dgm:t>
        <a:bodyPr/>
        <a:lstStyle/>
        <a:p>
          <a:r>
            <a:rPr lang="en-GB" dirty="0"/>
            <a:t>Exploration of speech &amp; language needs</a:t>
          </a:r>
          <a:endParaRPr lang="en-US" dirty="0"/>
        </a:p>
      </dgm:t>
    </dgm:pt>
    <dgm:pt modelId="{808E1E3F-037B-4ED2-86CE-0D2456763D48}" type="parTrans" cxnId="{A8445E20-2BAA-456B-BA20-49AC96B09B83}">
      <dgm:prSet/>
      <dgm:spPr/>
      <dgm:t>
        <a:bodyPr/>
        <a:lstStyle/>
        <a:p>
          <a:endParaRPr lang="en-US"/>
        </a:p>
      </dgm:t>
    </dgm:pt>
    <dgm:pt modelId="{8C59BDED-44BA-4053-8D8E-58A3EB4C5A9D}" type="sibTrans" cxnId="{A8445E20-2BAA-456B-BA20-49AC96B09B83}">
      <dgm:prSet/>
      <dgm:spPr/>
      <dgm:t>
        <a:bodyPr/>
        <a:lstStyle/>
        <a:p>
          <a:endParaRPr lang="en-US"/>
        </a:p>
      </dgm:t>
    </dgm:pt>
    <dgm:pt modelId="{97AE3064-B6A3-48C4-94E7-8EA0EFF415F0}">
      <dgm:prSet/>
      <dgm:spPr>
        <a:solidFill>
          <a:srgbClr val="002060"/>
        </a:solidFill>
      </dgm:spPr>
      <dgm:t>
        <a:bodyPr/>
        <a:lstStyle/>
        <a:p>
          <a:r>
            <a:rPr lang="en-GB" dirty="0"/>
            <a:t>Empathetic commentary</a:t>
          </a:r>
          <a:endParaRPr lang="en-US" dirty="0"/>
        </a:p>
      </dgm:t>
    </dgm:pt>
    <dgm:pt modelId="{D51CA612-41C2-479B-91D6-B04E66772639}" type="parTrans" cxnId="{41A890E6-AB1E-4B9D-A1CD-B268CBD04FAD}">
      <dgm:prSet/>
      <dgm:spPr/>
      <dgm:t>
        <a:bodyPr/>
        <a:lstStyle/>
        <a:p>
          <a:endParaRPr lang="en-US"/>
        </a:p>
      </dgm:t>
    </dgm:pt>
    <dgm:pt modelId="{EE234F7B-7FEF-477F-81A8-1ECFDB67C1A5}" type="sibTrans" cxnId="{41A890E6-AB1E-4B9D-A1CD-B268CBD04FAD}">
      <dgm:prSet/>
      <dgm:spPr/>
      <dgm:t>
        <a:bodyPr/>
        <a:lstStyle/>
        <a:p>
          <a:endParaRPr lang="en-US"/>
        </a:p>
      </dgm:t>
    </dgm:pt>
    <dgm:pt modelId="{9A2E1F42-7133-49B4-80CD-DF0AEE4454F7}" type="pres">
      <dgm:prSet presAssocID="{3FBC811A-5382-4C35-A3CB-90F42160FD0A}" presName="diagram" presStyleCnt="0">
        <dgm:presLayoutVars>
          <dgm:dir/>
          <dgm:resizeHandles val="exact"/>
        </dgm:presLayoutVars>
      </dgm:prSet>
      <dgm:spPr/>
    </dgm:pt>
    <dgm:pt modelId="{C8A8B91D-36FD-4DA9-9370-22B32DCF2ACB}" type="pres">
      <dgm:prSet presAssocID="{3AA6CE94-ED89-4C5D-873C-0D7CA09398B3}" presName="node" presStyleLbl="node1" presStyleIdx="0" presStyleCnt="12">
        <dgm:presLayoutVars>
          <dgm:bulletEnabled val="1"/>
        </dgm:presLayoutVars>
      </dgm:prSet>
      <dgm:spPr/>
    </dgm:pt>
    <dgm:pt modelId="{5AD89972-AC54-4F63-A746-EE2972685E26}" type="pres">
      <dgm:prSet presAssocID="{18BB9B77-3115-4545-A856-B5779E725C10}" presName="sibTrans" presStyleCnt="0"/>
      <dgm:spPr/>
    </dgm:pt>
    <dgm:pt modelId="{00C207B4-1E1F-4875-A140-2131FC524EAF}" type="pres">
      <dgm:prSet presAssocID="{17F054E2-FC57-40C4-8C3D-A3D73D11E67E}" presName="node" presStyleLbl="node1" presStyleIdx="1" presStyleCnt="12" custScaleX="97055" custScaleY="111816" custLinFactNeighborX="-1153" custLinFactNeighborY="3199">
        <dgm:presLayoutVars>
          <dgm:bulletEnabled val="1"/>
        </dgm:presLayoutVars>
      </dgm:prSet>
      <dgm:spPr/>
    </dgm:pt>
    <dgm:pt modelId="{362F683F-5EA5-4272-AEF5-0A57AA8D24B0}" type="pres">
      <dgm:prSet presAssocID="{5D520287-7369-4F52-8F85-786F8CEA713A}" presName="sibTrans" presStyleCnt="0"/>
      <dgm:spPr/>
    </dgm:pt>
    <dgm:pt modelId="{BE5C643A-0D8E-4CEB-8A74-A328BD5557DA}" type="pres">
      <dgm:prSet presAssocID="{E2A3179D-D71D-4C3F-B7D3-6748730CD276}" presName="node" presStyleLbl="node1" presStyleIdx="2" presStyleCnt="12">
        <dgm:presLayoutVars>
          <dgm:bulletEnabled val="1"/>
        </dgm:presLayoutVars>
      </dgm:prSet>
      <dgm:spPr/>
    </dgm:pt>
    <dgm:pt modelId="{5DA22995-4882-4D20-8A58-2128221BB25A}" type="pres">
      <dgm:prSet presAssocID="{FF64100C-85A0-40B0-9E20-3B55976C07D5}" presName="sibTrans" presStyleCnt="0"/>
      <dgm:spPr/>
    </dgm:pt>
    <dgm:pt modelId="{B427C749-5019-4DCD-B8A3-4265EAFEB308}" type="pres">
      <dgm:prSet presAssocID="{5C0CB2A9-56FC-4A50-AE4F-941F3FE0F27D}" presName="node" presStyleLbl="node1" presStyleIdx="3" presStyleCnt="12">
        <dgm:presLayoutVars>
          <dgm:bulletEnabled val="1"/>
        </dgm:presLayoutVars>
      </dgm:prSet>
      <dgm:spPr/>
    </dgm:pt>
    <dgm:pt modelId="{DCE08E21-C6A4-4D30-BB38-EC33F3E9B0D6}" type="pres">
      <dgm:prSet presAssocID="{A0E3189B-430A-45D7-A8CF-70B4BC4373D6}" presName="sibTrans" presStyleCnt="0"/>
      <dgm:spPr/>
    </dgm:pt>
    <dgm:pt modelId="{FDE9BCD5-31F0-4AF1-B840-116FAD4598F3}" type="pres">
      <dgm:prSet presAssocID="{FEBE3982-178D-4FF2-A1FD-ED8A6F210C69}" presName="node" presStyleLbl="node1" presStyleIdx="4" presStyleCnt="12">
        <dgm:presLayoutVars>
          <dgm:bulletEnabled val="1"/>
        </dgm:presLayoutVars>
      </dgm:prSet>
      <dgm:spPr/>
    </dgm:pt>
    <dgm:pt modelId="{0764A104-D92C-44C7-A641-4989CD7A9116}" type="pres">
      <dgm:prSet presAssocID="{A7E443CB-E47E-4C4F-84D1-DA27FA6BE956}" presName="sibTrans" presStyleCnt="0"/>
      <dgm:spPr/>
    </dgm:pt>
    <dgm:pt modelId="{E9ABFF8C-BA8D-4122-BC5E-3F8F9CD87183}" type="pres">
      <dgm:prSet presAssocID="{02FF79AF-63A1-4676-965A-DC2AD9A28DF6}" presName="node" presStyleLbl="node1" presStyleIdx="5" presStyleCnt="12">
        <dgm:presLayoutVars>
          <dgm:bulletEnabled val="1"/>
        </dgm:presLayoutVars>
      </dgm:prSet>
      <dgm:spPr/>
    </dgm:pt>
    <dgm:pt modelId="{B5D4483D-67EB-4175-99BC-2552EFEF0322}" type="pres">
      <dgm:prSet presAssocID="{962582EC-5723-4C00-ADE3-EA5C1A9A964E}" presName="sibTrans" presStyleCnt="0"/>
      <dgm:spPr/>
    </dgm:pt>
    <dgm:pt modelId="{BB30AC5E-FFEA-4A62-B9C0-9B29D60D872C}" type="pres">
      <dgm:prSet presAssocID="{68304B14-030B-4CBC-8488-97D65896075D}" presName="node" presStyleLbl="node1" presStyleIdx="6" presStyleCnt="12">
        <dgm:presLayoutVars>
          <dgm:bulletEnabled val="1"/>
        </dgm:presLayoutVars>
      </dgm:prSet>
      <dgm:spPr/>
    </dgm:pt>
    <dgm:pt modelId="{D5B4172E-0A1F-471A-88A0-4578DA114B40}" type="pres">
      <dgm:prSet presAssocID="{A107F353-8D99-4BF3-A2C3-5FA0FF987086}" presName="sibTrans" presStyleCnt="0"/>
      <dgm:spPr/>
    </dgm:pt>
    <dgm:pt modelId="{3BC2C0C9-3F88-4636-8EB0-A36583507C7A}" type="pres">
      <dgm:prSet presAssocID="{F266F517-8DA2-4986-A840-1D5286D6B7FE}" presName="node" presStyleLbl="node1" presStyleIdx="7" presStyleCnt="12">
        <dgm:presLayoutVars>
          <dgm:bulletEnabled val="1"/>
        </dgm:presLayoutVars>
      </dgm:prSet>
      <dgm:spPr/>
    </dgm:pt>
    <dgm:pt modelId="{80F9D02C-F222-4BCC-A0FE-1B282485A729}" type="pres">
      <dgm:prSet presAssocID="{1863DC6A-6D3C-42D0-85AB-04D7DFF2CB8C}" presName="sibTrans" presStyleCnt="0"/>
      <dgm:spPr/>
    </dgm:pt>
    <dgm:pt modelId="{6C6F67C1-2293-472F-870F-9129BF8688ED}" type="pres">
      <dgm:prSet presAssocID="{9A76DB6E-0F1F-4814-BC6E-49EECB1CA646}" presName="node" presStyleLbl="node1" presStyleIdx="8" presStyleCnt="12">
        <dgm:presLayoutVars>
          <dgm:bulletEnabled val="1"/>
        </dgm:presLayoutVars>
      </dgm:prSet>
      <dgm:spPr/>
    </dgm:pt>
    <dgm:pt modelId="{6F8001DF-A5F5-4C2F-BDB9-D5C96A1130AC}" type="pres">
      <dgm:prSet presAssocID="{8C59BDED-44BA-4053-8D8E-58A3EB4C5A9D}" presName="sibTrans" presStyleCnt="0"/>
      <dgm:spPr/>
    </dgm:pt>
    <dgm:pt modelId="{EE837072-DBC5-4D10-B0EF-E061202C5FB7}" type="pres">
      <dgm:prSet presAssocID="{A53AD4D0-A8AA-4915-9F69-9DB5C0F307BC}" presName="node" presStyleLbl="node1" presStyleIdx="9" presStyleCnt="12">
        <dgm:presLayoutVars>
          <dgm:bulletEnabled val="1"/>
        </dgm:presLayoutVars>
      </dgm:prSet>
      <dgm:spPr/>
    </dgm:pt>
    <dgm:pt modelId="{6685F003-E8A9-483B-85E6-5EE097F45DF5}" type="pres">
      <dgm:prSet presAssocID="{5E55F85A-F69A-445A-9FFF-B05F824F91EB}" presName="sibTrans" presStyleCnt="0"/>
      <dgm:spPr/>
    </dgm:pt>
    <dgm:pt modelId="{4CF56CB7-9875-46BF-9F63-1603349B37F2}" type="pres">
      <dgm:prSet presAssocID="{97AE3064-B6A3-48C4-94E7-8EA0EFF415F0}" presName="node" presStyleLbl="node1" presStyleIdx="10" presStyleCnt="12">
        <dgm:presLayoutVars>
          <dgm:bulletEnabled val="1"/>
        </dgm:presLayoutVars>
      </dgm:prSet>
      <dgm:spPr/>
    </dgm:pt>
    <dgm:pt modelId="{490C0B71-FA33-42DC-84AB-CBC42EB4CCB3}" type="pres">
      <dgm:prSet presAssocID="{EE234F7B-7FEF-477F-81A8-1ECFDB67C1A5}" presName="sibTrans" presStyleCnt="0"/>
      <dgm:spPr/>
    </dgm:pt>
    <dgm:pt modelId="{4F883FB5-1D68-40EC-A676-69C88BC2E6CC}" type="pres">
      <dgm:prSet presAssocID="{8171C347-EE4B-43A4-B7B6-90A811140278}" presName="node" presStyleLbl="node1" presStyleIdx="11" presStyleCnt="12">
        <dgm:presLayoutVars>
          <dgm:bulletEnabled val="1"/>
        </dgm:presLayoutVars>
      </dgm:prSet>
      <dgm:spPr/>
    </dgm:pt>
  </dgm:ptLst>
  <dgm:cxnLst>
    <dgm:cxn modelId="{12188815-0FF0-4ADD-8E16-228CF8440233}" srcId="{3FBC811A-5382-4C35-A3CB-90F42160FD0A}" destId="{02FF79AF-63A1-4676-965A-DC2AD9A28DF6}" srcOrd="5" destOrd="0" parTransId="{4B199291-770D-4A0A-8EB2-101AB563EC7A}" sibTransId="{962582EC-5723-4C00-ADE3-EA5C1A9A964E}"/>
    <dgm:cxn modelId="{A8445E20-2BAA-456B-BA20-49AC96B09B83}" srcId="{3FBC811A-5382-4C35-A3CB-90F42160FD0A}" destId="{9A76DB6E-0F1F-4814-BC6E-49EECB1CA646}" srcOrd="8" destOrd="0" parTransId="{808E1E3F-037B-4ED2-86CE-0D2456763D48}" sibTransId="{8C59BDED-44BA-4053-8D8E-58A3EB4C5A9D}"/>
    <dgm:cxn modelId="{526BB427-94ED-4DB1-BDB0-6B8052F80EBD}" type="presOf" srcId="{97AE3064-B6A3-48C4-94E7-8EA0EFF415F0}" destId="{4CF56CB7-9875-46BF-9F63-1603349B37F2}" srcOrd="0" destOrd="0" presId="urn:microsoft.com/office/officeart/2005/8/layout/default"/>
    <dgm:cxn modelId="{5F01FE32-B6F0-431C-B6B9-581B2E9758A5}" type="presOf" srcId="{3FBC811A-5382-4C35-A3CB-90F42160FD0A}" destId="{9A2E1F42-7133-49B4-80CD-DF0AEE4454F7}" srcOrd="0" destOrd="0" presId="urn:microsoft.com/office/officeart/2005/8/layout/default"/>
    <dgm:cxn modelId="{5D24F13C-1B98-41A0-A4EA-A39FF8544CE9}" type="presOf" srcId="{5C0CB2A9-56FC-4A50-AE4F-941F3FE0F27D}" destId="{B427C749-5019-4DCD-B8A3-4265EAFEB308}" srcOrd="0" destOrd="0" presId="urn:microsoft.com/office/officeart/2005/8/layout/default"/>
    <dgm:cxn modelId="{99A3A062-11CD-4DA0-A811-B18C2D5D9C71}" type="presOf" srcId="{17F054E2-FC57-40C4-8C3D-A3D73D11E67E}" destId="{00C207B4-1E1F-4875-A140-2131FC524EAF}" srcOrd="0" destOrd="0" presId="urn:microsoft.com/office/officeart/2005/8/layout/default"/>
    <dgm:cxn modelId="{1DCF886B-AB19-4E8B-9B3A-37C8A368590E}" type="presOf" srcId="{68304B14-030B-4CBC-8488-97D65896075D}" destId="{BB30AC5E-FFEA-4A62-B9C0-9B29D60D872C}" srcOrd="0" destOrd="0" presId="urn:microsoft.com/office/officeart/2005/8/layout/default"/>
    <dgm:cxn modelId="{CC53E970-6535-4D7C-B1E1-E978E60413D7}" srcId="{3FBC811A-5382-4C35-A3CB-90F42160FD0A}" destId="{3AA6CE94-ED89-4C5D-873C-0D7CA09398B3}" srcOrd="0" destOrd="0" parTransId="{38FD1CFD-A6D4-4BE8-9C59-7DF587994567}" sibTransId="{18BB9B77-3115-4545-A856-B5779E725C10}"/>
    <dgm:cxn modelId="{B3162581-CE7B-433E-A69B-3557D7EEC1D3}" type="presOf" srcId="{F266F517-8DA2-4986-A840-1D5286D6B7FE}" destId="{3BC2C0C9-3F88-4636-8EB0-A36583507C7A}" srcOrd="0" destOrd="0" presId="urn:microsoft.com/office/officeart/2005/8/layout/default"/>
    <dgm:cxn modelId="{EB35968F-A076-4913-8C0B-F9D48832BFCD}" type="presOf" srcId="{8171C347-EE4B-43A4-B7B6-90A811140278}" destId="{4F883FB5-1D68-40EC-A676-69C88BC2E6CC}" srcOrd="0" destOrd="0" presId="urn:microsoft.com/office/officeart/2005/8/layout/default"/>
    <dgm:cxn modelId="{91220B90-DCC6-4A46-98D2-E510E50D0187}" srcId="{3FBC811A-5382-4C35-A3CB-90F42160FD0A}" destId="{A53AD4D0-A8AA-4915-9F69-9DB5C0F307BC}" srcOrd="9" destOrd="0" parTransId="{8AF027E0-AA70-41D6-A869-7FD6F077EA44}" sibTransId="{5E55F85A-F69A-445A-9FFF-B05F824F91EB}"/>
    <dgm:cxn modelId="{352EA19B-99B0-4EC0-9DBE-0782408766F6}" srcId="{3FBC811A-5382-4C35-A3CB-90F42160FD0A}" destId="{68304B14-030B-4CBC-8488-97D65896075D}" srcOrd="6" destOrd="0" parTransId="{6194D40A-DDA1-4EAD-A321-301F41C2297A}" sibTransId="{A107F353-8D99-4BF3-A2C3-5FA0FF987086}"/>
    <dgm:cxn modelId="{BA55E39E-6123-4806-AE9C-473381F98645}" srcId="{3FBC811A-5382-4C35-A3CB-90F42160FD0A}" destId="{FEBE3982-178D-4FF2-A1FD-ED8A6F210C69}" srcOrd="4" destOrd="0" parTransId="{B471FEE0-CF70-4AEF-8462-05450AF210D3}" sibTransId="{A7E443CB-E47E-4C4F-84D1-DA27FA6BE956}"/>
    <dgm:cxn modelId="{ED81FCA0-90D5-4F6E-AA72-E34604D92B49}" type="presOf" srcId="{FEBE3982-178D-4FF2-A1FD-ED8A6F210C69}" destId="{FDE9BCD5-31F0-4AF1-B840-116FAD4598F3}" srcOrd="0" destOrd="0" presId="urn:microsoft.com/office/officeart/2005/8/layout/default"/>
    <dgm:cxn modelId="{BA800CA5-3837-4C0E-AF04-572D13ECF194}" srcId="{3FBC811A-5382-4C35-A3CB-90F42160FD0A}" destId="{17F054E2-FC57-40C4-8C3D-A3D73D11E67E}" srcOrd="1" destOrd="0" parTransId="{F16501C2-A3D9-4E3B-9A5F-3FCD846EC90B}" sibTransId="{5D520287-7369-4F52-8F85-786F8CEA713A}"/>
    <dgm:cxn modelId="{5C79DCA7-88E0-431B-822A-C498667F0A86}" srcId="{3FBC811A-5382-4C35-A3CB-90F42160FD0A}" destId="{5C0CB2A9-56FC-4A50-AE4F-941F3FE0F27D}" srcOrd="3" destOrd="0" parTransId="{807BE87B-95E9-4544-ACB9-BB9A14EBA716}" sibTransId="{A0E3189B-430A-45D7-A8CF-70B4BC4373D6}"/>
    <dgm:cxn modelId="{1EF8F3B5-B5DA-42DA-83CE-97123022D952}" srcId="{3FBC811A-5382-4C35-A3CB-90F42160FD0A}" destId="{8171C347-EE4B-43A4-B7B6-90A811140278}" srcOrd="11" destOrd="0" parTransId="{82A4C047-FD76-45AD-812D-6FFA0A1A8410}" sibTransId="{0E792F9B-0141-464E-9F1A-307C3A8BC23E}"/>
    <dgm:cxn modelId="{49105CC0-D106-42D9-9D8A-91527505BC46}" srcId="{3FBC811A-5382-4C35-A3CB-90F42160FD0A}" destId="{F266F517-8DA2-4986-A840-1D5286D6B7FE}" srcOrd="7" destOrd="0" parTransId="{E68F3513-4257-4CC2-975C-1A6C09BB2E1E}" sibTransId="{1863DC6A-6D3C-42D0-85AB-04D7DFF2CB8C}"/>
    <dgm:cxn modelId="{E3A980C8-436D-40B3-8A43-0739700B2F54}" type="presOf" srcId="{A53AD4D0-A8AA-4915-9F69-9DB5C0F307BC}" destId="{EE837072-DBC5-4D10-B0EF-E061202C5FB7}" srcOrd="0" destOrd="0" presId="urn:microsoft.com/office/officeart/2005/8/layout/default"/>
    <dgm:cxn modelId="{FA3519C9-EAD5-41EE-A983-5F068050419F}" type="presOf" srcId="{E2A3179D-D71D-4C3F-B7D3-6748730CD276}" destId="{BE5C643A-0D8E-4CEB-8A74-A328BD5557DA}" srcOrd="0" destOrd="0" presId="urn:microsoft.com/office/officeart/2005/8/layout/default"/>
    <dgm:cxn modelId="{0A9F8DD4-5A2B-4A3C-A471-2A6FBC289509}" type="presOf" srcId="{3AA6CE94-ED89-4C5D-873C-0D7CA09398B3}" destId="{C8A8B91D-36FD-4DA9-9370-22B32DCF2ACB}" srcOrd="0" destOrd="0" presId="urn:microsoft.com/office/officeart/2005/8/layout/default"/>
    <dgm:cxn modelId="{188874E1-28DF-4F19-B17E-45E8FDAA87E5}" type="presOf" srcId="{02FF79AF-63A1-4676-965A-DC2AD9A28DF6}" destId="{E9ABFF8C-BA8D-4122-BC5E-3F8F9CD87183}" srcOrd="0" destOrd="0" presId="urn:microsoft.com/office/officeart/2005/8/layout/default"/>
    <dgm:cxn modelId="{41A890E6-AB1E-4B9D-A1CD-B268CBD04FAD}" srcId="{3FBC811A-5382-4C35-A3CB-90F42160FD0A}" destId="{97AE3064-B6A3-48C4-94E7-8EA0EFF415F0}" srcOrd="10" destOrd="0" parTransId="{D51CA612-41C2-479B-91D6-B04E66772639}" sibTransId="{EE234F7B-7FEF-477F-81A8-1ECFDB67C1A5}"/>
    <dgm:cxn modelId="{0A0255ED-80C0-4AD0-8AA6-59088B2468D8}" type="presOf" srcId="{9A76DB6E-0F1F-4814-BC6E-49EECB1CA646}" destId="{6C6F67C1-2293-472F-870F-9129BF8688ED}" srcOrd="0" destOrd="0" presId="urn:microsoft.com/office/officeart/2005/8/layout/default"/>
    <dgm:cxn modelId="{D58FA9EF-7BB8-46AF-BD4B-91BC8DF88BC0}" srcId="{3FBC811A-5382-4C35-A3CB-90F42160FD0A}" destId="{E2A3179D-D71D-4C3F-B7D3-6748730CD276}" srcOrd="2" destOrd="0" parTransId="{854FC40D-07A7-465B-B197-F799C6FBD196}" sibTransId="{FF64100C-85A0-40B0-9E20-3B55976C07D5}"/>
    <dgm:cxn modelId="{6612380D-F966-4E2E-8B7C-43C5A8C449D0}" type="presParOf" srcId="{9A2E1F42-7133-49B4-80CD-DF0AEE4454F7}" destId="{C8A8B91D-36FD-4DA9-9370-22B32DCF2ACB}" srcOrd="0" destOrd="0" presId="urn:microsoft.com/office/officeart/2005/8/layout/default"/>
    <dgm:cxn modelId="{93E1CD63-000E-4542-8809-9575338E2896}" type="presParOf" srcId="{9A2E1F42-7133-49B4-80CD-DF0AEE4454F7}" destId="{5AD89972-AC54-4F63-A746-EE2972685E26}" srcOrd="1" destOrd="0" presId="urn:microsoft.com/office/officeart/2005/8/layout/default"/>
    <dgm:cxn modelId="{B57B0354-172C-4420-A049-1923084BEDEE}" type="presParOf" srcId="{9A2E1F42-7133-49B4-80CD-DF0AEE4454F7}" destId="{00C207B4-1E1F-4875-A140-2131FC524EAF}" srcOrd="2" destOrd="0" presId="urn:microsoft.com/office/officeart/2005/8/layout/default"/>
    <dgm:cxn modelId="{C6CA615F-4868-41BE-884D-55FB4FCED770}" type="presParOf" srcId="{9A2E1F42-7133-49B4-80CD-DF0AEE4454F7}" destId="{362F683F-5EA5-4272-AEF5-0A57AA8D24B0}" srcOrd="3" destOrd="0" presId="urn:microsoft.com/office/officeart/2005/8/layout/default"/>
    <dgm:cxn modelId="{B154BC2D-6B77-4EA2-A716-DB6942201E61}" type="presParOf" srcId="{9A2E1F42-7133-49B4-80CD-DF0AEE4454F7}" destId="{BE5C643A-0D8E-4CEB-8A74-A328BD5557DA}" srcOrd="4" destOrd="0" presId="urn:microsoft.com/office/officeart/2005/8/layout/default"/>
    <dgm:cxn modelId="{BA5665E5-6F65-4E43-BB7E-E78F319913A9}" type="presParOf" srcId="{9A2E1F42-7133-49B4-80CD-DF0AEE4454F7}" destId="{5DA22995-4882-4D20-8A58-2128221BB25A}" srcOrd="5" destOrd="0" presId="urn:microsoft.com/office/officeart/2005/8/layout/default"/>
    <dgm:cxn modelId="{D0915A64-6B45-4F9D-ACE9-835ABFE72D92}" type="presParOf" srcId="{9A2E1F42-7133-49B4-80CD-DF0AEE4454F7}" destId="{B427C749-5019-4DCD-B8A3-4265EAFEB308}" srcOrd="6" destOrd="0" presId="urn:microsoft.com/office/officeart/2005/8/layout/default"/>
    <dgm:cxn modelId="{F8CD0678-53AF-4174-ADAB-EB03F374C400}" type="presParOf" srcId="{9A2E1F42-7133-49B4-80CD-DF0AEE4454F7}" destId="{DCE08E21-C6A4-4D30-BB38-EC33F3E9B0D6}" srcOrd="7" destOrd="0" presId="urn:microsoft.com/office/officeart/2005/8/layout/default"/>
    <dgm:cxn modelId="{29D249EE-A899-4918-9AD3-328CB10F16F4}" type="presParOf" srcId="{9A2E1F42-7133-49B4-80CD-DF0AEE4454F7}" destId="{FDE9BCD5-31F0-4AF1-B840-116FAD4598F3}" srcOrd="8" destOrd="0" presId="urn:microsoft.com/office/officeart/2005/8/layout/default"/>
    <dgm:cxn modelId="{D00B9BB7-1CF0-4627-94F6-73489563B7D9}" type="presParOf" srcId="{9A2E1F42-7133-49B4-80CD-DF0AEE4454F7}" destId="{0764A104-D92C-44C7-A641-4989CD7A9116}" srcOrd="9" destOrd="0" presId="urn:microsoft.com/office/officeart/2005/8/layout/default"/>
    <dgm:cxn modelId="{A75D3D6C-00BC-4F07-BA3F-726AFAF868EF}" type="presParOf" srcId="{9A2E1F42-7133-49B4-80CD-DF0AEE4454F7}" destId="{E9ABFF8C-BA8D-4122-BC5E-3F8F9CD87183}" srcOrd="10" destOrd="0" presId="urn:microsoft.com/office/officeart/2005/8/layout/default"/>
    <dgm:cxn modelId="{BB323125-B804-47F7-AD23-93772ADB9E2F}" type="presParOf" srcId="{9A2E1F42-7133-49B4-80CD-DF0AEE4454F7}" destId="{B5D4483D-67EB-4175-99BC-2552EFEF0322}" srcOrd="11" destOrd="0" presId="urn:microsoft.com/office/officeart/2005/8/layout/default"/>
    <dgm:cxn modelId="{7BEC6ACC-8950-4B26-9FC1-D0D795DC887C}" type="presParOf" srcId="{9A2E1F42-7133-49B4-80CD-DF0AEE4454F7}" destId="{BB30AC5E-FFEA-4A62-B9C0-9B29D60D872C}" srcOrd="12" destOrd="0" presId="urn:microsoft.com/office/officeart/2005/8/layout/default"/>
    <dgm:cxn modelId="{0C6684F6-2CA2-4264-807E-1BEB805F473A}" type="presParOf" srcId="{9A2E1F42-7133-49B4-80CD-DF0AEE4454F7}" destId="{D5B4172E-0A1F-471A-88A0-4578DA114B40}" srcOrd="13" destOrd="0" presId="urn:microsoft.com/office/officeart/2005/8/layout/default"/>
    <dgm:cxn modelId="{D2E0C979-5E87-4FAD-B831-4A9DEAE6BDC4}" type="presParOf" srcId="{9A2E1F42-7133-49B4-80CD-DF0AEE4454F7}" destId="{3BC2C0C9-3F88-4636-8EB0-A36583507C7A}" srcOrd="14" destOrd="0" presId="urn:microsoft.com/office/officeart/2005/8/layout/default"/>
    <dgm:cxn modelId="{6642A4F1-F6E0-42A2-AF60-49225A015D7A}" type="presParOf" srcId="{9A2E1F42-7133-49B4-80CD-DF0AEE4454F7}" destId="{80F9D02C-F222-4BCC-A0FE-1B282485A729}" srcOrd="15" destOrd="0" presId="urn:microsoft.com/office/officeart/2005/8/layout/default"/>
    <dgm:cxn modelId="{DB563E80-8C06-4FA6-9DD2-50CE0D629471}" type="presParOf" srcId="{9A2E1F42-7133-49B4-80CD-DF0AEE4454F7}" destId="{6C6F67C1-2293-472F-870F-9129BF8688ED}" srcOrd="16" destOrd="0" presId="urn:microsoft.com/office/officeart/2005/8/layout/default"/>
    <dgm:cxn modelId="{1F99CDC1-921C-4D13-9EC3-F1694C690026}" type="presParOf" srcId="{9A2E1F42-7133-49B4-80CD-DF0AEE4454F7}" destId="{6F8001DF-A5F5-4C2F-BDB9-D5C96A1130AC}" srcOrd="17" destOrd="0" presId="urn:microsoft.com/office/officeart/2005/8/layout/default"/>
    <dgm:cxn modelId="{842BD62B-2C6C-4300-9912-F67BF1DB9B0A}" type="presParOf" srcId="{9A2E1F42-7133-49B4-80CD-DF0AEE4454F7}" destId="{EE837072-DBC5-4D10-B0EF-E061202C5FB7}" srcOrd="18" destOrd="0" presId="urn:microsoft.com/office/officeart/2005/8/layout/default"/>
    <dgm:cxn modelId="{566ED080-B6E0-4D06-85CD-21E4A9168862}" type="presParOf" srcId="{9A2E1F42-7133-49B4-80CD-DF0AEE4454F7}" destId="{6685F003-E8A9-483B-85E6-5EE097F45DF5}" srcOrd="19" destOrd="0" presId="urn:microsoft.com/office/officeart/2005/8/layout/default"/>
    <dgm:cxn modelId="{C7EC7D49-9038-436C-B9F1-2E26644A2817}" type="presParOf" srcId="{9A2E1F42-7133-49B4-80CD-DF0AEE4454F7}" destId="{4CF56CB7-9875-46BF-9F63-1603349B37F2}" srcOrd="20" destOrd="0" presId="urn:microsoft.com/office/officeart/2005/8/layout/default"/>
    <dgm:cxn modelId="{824ED1CB-3C80-465A-978F-69005606E88A}" type="presParOf" srcId="{9A2E1F42-7133-49B4-80CD-DF0AEE4454F7}" destId="{490C0B71-FA33-42DC-84AB-CBC42EB4CCB3}" srcOrd="21" destOrd="0" presId="urn:microsoft.com/office/officeart/2005/8/layout/default"/>
    <dgm:cxn modelId="{F6E4DF0C-C7D0-48EF-80BD-DC7735DF95F6}" type="presParOf" srcId="{9A2E1F42-7133-49B4-80CD-DF0AEE4454F7}" destId="{4F883FB5-1D68-40EC-A676-69C88BC2E6CC}" srcOrd="22" destOrd="0" presId="urn:microsoft.com/office/officeart/2005/8/layout/default"/>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A8B91D-36FD-4DA9-9370-22B32DCF2ACB}">
      <dsp:nvSpPr>
        <dsp:cNvPr id="0" name=""/>
        <dsp:cNvSpPr/>
      </dsp:nvSpPr>
      <dsp:spPr>
        <a:xfrm>
          <a:off x="37827" y="596296"/>
          <a:ext cx="1660111" cy="996066"/>
        </a:xfrm>
        <a:prstGeom prst="rect">
          <a:avLst/>
        </a:prstGeom>
        <a:solidFill>
          <a:srgbClr val="002060"/>
        </a:solidFill>
        <a:ln w="2540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a:t>Relationships are key – connect before you correct</a:t>
          </a:r>
          <a:endParaRPr lang="en-US" sz="1500" kern="1200" dirty="0"/>
        </a:p>
      </dsp:txBody>
      <dsp:txXfrm>
        <a:off x="37827" y="596296"/>
        <a:ext cx="1660111" cy="996066"/>
      </dsp:txXfrm>
    </dsp:sp>
    <dsp:sp modelId="{00C207B4-1E1F-4875-A140-2131FC524EAF}">
      <dsp:nvSpPr>
        <dsp:cNvPr id="0" name=""/>
        <dsp:cNvSpPr/>
      </dsp:nvSpPr>
      <dsp:spPr>
        <a:xfrm>
          <a:off x="1844809" y="569313"/>
          <a:ext cx="1611221" cy="1113762"/>
        </a:xfrm>
        <a:prstGeom prst="rect">
          <a:avLst/>
        </a:prstGeom>
        <a:solidFill>
          <a:srgbClr val="002060"/>
        </a:solidFill>
        <a:ln w="2540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a:t>Supported transitions</a:t>
          </a:r>
          <a:endParaRPr lang="en-US" sz="1500" kern="1200" dirty="0"/>
        </a:p>
      </dsp:txBody>
      <dsp:txXfrm>
        <a:off x="1844809" y="569313"/>
        <a:ext cx="1611221" cy="1113762"/>
      </dsp:txXfrm>
    </dsp:sp>
    <dsp:sp modelId="{BE5C643A-0D8E-4CEB-8A74-A328BD5557DA}">
      <dsp:nvSpPr>
        <dsp:cNvPr id="0" name=""/>
        <dsp:cNvSpPr/>
      </dsp:nvSpPr>
      <dsp:spPr>
        <a:xfrm>
          <a:off x="3641182" y="596296"/>
          <a:ext cx="1660111" cy="996066"/>
        </a:xfrm>
        <a:prstGeom prst="rect">
          <a:avLst/>
        </a:prstGeom>
        <a:solidFill>
          <a:srgbClr val="002060"/>
        </a:solidFill>
        <a:ln w="2540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a:t>Change the narrative – think iceberg!</a:t>
          </a:r>
          <a:endParaRPr lang="en-US" sz="1500" kern="1200" dirty="0"/>
        </a:p>
      </dsp:txBody>
      <dsp:txXfrm>
        <a:off x="3641182" y="596296"/>
        <a:ext cx="1660111" cy="996066"/>
      </dsp:txXfrm>
    </dsp:sp>
    <dsp:sp modelId="{B427C749-5019-4DCD-B8A3-4265EAFEB308}">
      <dsp:nvSpPr>
        <dsp:cNvPr id="0" name=""/>
        <dsp:cNvSpPr/>
      </dsp:nvSpPr>
      <dsp:spPr>
        <a:xfrm>
          <a:off x="5467305" y="596296"/>
          <a:ext cx="1660111" cy="996066"/>
        </a:xfrm>
        <a:prstGeom prst="rect">
          <a:avLst/>
        </a:prstGeom>
        <a:solidFill>
          <a:srgbClr val="002060"/>
        </a:solidFill>
        <a:ln w="2540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a:t>PACE</a:t>
          </a:r>
        </a:p>
        <a:p>
          <a:pPr marL="0" lvl="0" indent="0" algn="ctr" defTabSz="666750">
            <a:lnSpc>
              <a:spcPct val="90000"/>
            </a:lnSpc>
            <a:spcBef>
              <a:spcPct val="0"/>
            </a:spcBef>
            <a:spcAft>
              <a:spcPct val="35000"/>
            </a:spcAft>
            <a:buNone/>
          </a:pPr>
          <a:r>
            <a:rPr lang="en-GB" sz="1500" kern="1200" dirty="0"/>
            <a:t>(Dan Hughes)</a:t>
          </a:r>
        </a:p>
        <a:p>
          <a:pPr marL="0" lvl="0" indent="0" algn="ctr" defTabSz="666750">
            <a:lnSpc>
              <a:spcPct val="90000"/>
            </a:lnSpc>
            <a:spcBef>
              <a:spcPct val="0"/>
            </a:spcBef>
            <a:spcAft>
              <a:spcPct val="35000"/>
            </a:spcAft>
            <a:buNone/>
          </a:pPr>
          <a:r>
            <a:rPr lang="en-GB" sz="1500" kern="1200" dirty="0"/>
            <a:t>I wonder if…</a:t>
          </a:r>
          <a:endParaRPr lang="en-US" sz="1500" kern="1200" dirty="0"/>
        </a:p>
      </dsp:txBody>
      <dsp:txXfrm>
        <a:off x="5467305" y="596296"/>
        <a:ext cx="1660111" cy="996066"/>
      </dsp:txXfrm>
    </dsp:sp>
    <dsp:sp modelId="{FDE9BCD5-31F0-4AF1-B840-116FAD4598F3}">
      <dsp:nvSpPr>
        <dsp:cNvPr id="0" name=""/>
        <dsp:cNvSpPr/>
      </dsp:nvSpPr>
      <dsp:spPr>
        <a:xfrm>
          <a:off x="13382" y="1817222"/>
          <a:ext cx="1660111" cy="996066"/>
        </a:xfrm>
        <a:prstGeom prst="rect">
          <a:avLst/>
        </a:prstGeom>
        <a:solidFill>
          <a:srgbClr val="002060"/>
        </a:solidFill>
        <a:ln w="2540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a:t>Reach 2 Teach</a:t>
          </a:r>
          <a:endParaRPr lang="en-US" sz="1500" kern="1200" dirty="0"/>
        </a:p>
      </dsp:txBody>
      <dsp:txXfrm>
        <a:off x="13382" y="1817222"/>
        <a:ext cx="1660111" cy="996066"/>
      </dsp:txXfrm>
    </dsp:sp>
    <dsp:sp modelId="{E9ABFF8C-BA8D-4122-BC5E-3F8F9CD87183}">
      <dsp:nvSpPr>
        <dsp:cNvPr id="0" name=""/>
        <dsp:cNvSpPr/>
      </dsp:nvSpPr>
      <dsp:spPr>
        <a:xfrm>
          <a:off x="1839504" y="1817222"/>
          <a:ext cx="1660111" cy="996066"/>
        </a:xfrm>
        <a:prstGeom prst="rect">
          <a:avLst/>
        </a:prstGeom>
        <a:solidFill>
          <a:srgbClr val="002060"/>
        </a:solidFill>
        <a:ln w="2540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a:t>Emotion coaching</a:t>
          </a:r>
          <a:endParaRPr lang="en-US" sz="1500" kern="1200"/>
        </a:p>
      </dsp:txBody>
      <dsp:txXfrm>
        <a:off x="1839504" y="1817222"/>
        <a:ext cx="1660111" cy="996066"/>
      </dsp:txXfrm>
    </dsp:sp>
    <dsp:sp modelId="{BB30AC5E-FFEA-4A62-B9C0-9B29D60D872C}">
      <dsp:nvSpPr>
        <dsp:cNvPr id="0" name=""/>
        <dsp:cNvSpPr/>
      </dsp:nvSpPr>
      <dsp:spPr>
        <a:xfrm>
          <a:off x="3665627" y="1817222"/>
          <a:ext cx="1660111" cy="996066"/>
        </a:xfrm>
        <a:prstGeom prst="rect">
          <a:avLst/>
        </a:prstGeom>
        <a:solidFill>
          <a:srgbClr val="002060"/>
        </a:solidFill>
        <a:ln w="2540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a:t>Name it to tame it (Bruce Perry)</a:t>
          </a:r>
          <a:endParaRPr lang="en-US" sz="1500" kern="1200"/>
        </a:p>
      </dsp:txBody>
      <dsp:txXfrm>
        <a:off x="3665627" y="1817222"/>
        <a:ext cx="1660111" cy="996066"/>
      </dsp:txXfrm>
    </dsp:sp>
    <dsp:sp modelId="{3BC2C0C9-3F88-4636-8EB0-A36583507C7A}">
      <dsp:nvSpPr>
        <dsp:cNvPr id="0" name=""/>
        <dsp:cNvSpPr/>
      </dsp:nvSpPr>
      <dsp:spPr>
        <a:xfrm>
          <a:off x="5491750" y="1817222"/>
          <a:ext cx="1660111" cy="996066"/>
        </a:xfrm>
        <a:prstGeom prst="rect">
          <a:avLst/>
        </a:prstGeom>
        <a:solidFill>
          <a:srgbClr val="002060"/>
        </a:solidFill>
        <a:ln w="2540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a:t>‘Good enough’ parenting / teaching</a:t>
          </a:r>
          <a:endParaRPr lang="en-US" sz="1500" kern="1200" dirty="0"/>
        </a:p>
      </dsp:txBody>
      <dsp:txXfrm>
        <a:off x="5491750" y="1817222"/>
        <a:ext cx="1660111" cy="996066"/>
      </dsp:txXfrm>
    </dsp:sp>
    <dsp:sp modelId="{6C6F67C1-2293-472F-870F-9129BF8688ED}">
      <dsp:nvSpPr>
        <dsp:cNvPr id="0" name=""/>
        <dsp:cNvSpPr/>
      </dsp:nvSpPr>
      <dsp:spPr>
        <a:xfrm>
          <a:off x="13382" y="2979300"/>
          <a:ext cx="1660111" cy="996066"/>
        </a:xfrm>
        <a:prstGeom prst="rect">
          <a:avLst/>
        </a:prstGeom>
        <a:solidFill>
          <a:srgbClr val="002060"/>
        </a:solidFill>
        <a:ln w="2540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a:t>Exploration of speech &amp; language needs</a:t>
          </a:r>
          <a:endParaRPr lang="en-US" sz="1500" kern="1200" dirty="0"/>
        </a:p>
      </dsp:txBody>
      <dsp:txXfrm>
        <a:off x="13382" y="2979300"/>
        <a:ext cx="1660111" cy="996066"/>
      </dsp:txXfrm>
    </dsp:sp>
    <dsp:sp modelId="{EE837072-DBC5-4D10-B0EF-E061202C5FB7}">
      <dsp:nvSpPr>
        <dsp:cNvPr id="0" name=""/>
        <dsp:cNvSpPr/>
      </dsp:nvSpPr>
      <dsp:spPr>
        <a:xfrm>
          <a:off x="1839504" y="2979300"/>
          <a:ext cx="1660111" cy="996066"/>
        </a:xfrm>
        <a:prstGeom prst="rect">
          <a:avLst/>
        </a:prstGeom>
        <a:solidFill>
          <a:srgbClr val="002060"/>
        </a:solidFill>
        <a:ln w="2540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a:t>Restorative conversations</a:t>
          </a:r>
          <a:endParaRPr lang="en-US" sz="1500" kern="1200" dirty="0"/>
        </a:p>
      </dsp:txBody>
      <dsp:txXfrm>
        <a:off x="1839504" y="2979300"/>
        <a:ext cx="1660111" cy="996066"/>
      </dsp:txXfrm>
    </dsp:sp>
    <dsp:sp modelId="{4CF56CB7-9875-46BF-9F63-1603349B37F2}">
      <dsp:nvSpPr>
        <dsp:cNvPr id="0" name=""/>
        <dsp:cNvSpPr/>
      </dsp:nvSpPr>
      <dsp:spPr>
        <a:xfrm>
          <a:off x="3665627" y="2979300"/>
          <a:ext cx="1660111" cy="996066"/>
        </a:xfrm>
        <a:prstGeom prst="rect">
          <a:avLst/>
        </a:prstGeom>
        <a:solidFill>
          <a:srgbClr val="002060"/>
        </a:solidFill>
        <a:ln w="2540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a:t>Empathetic commentary</a:t>
          </a:r>
          <a:endParaRPr lang="en-US" sz="1500" kern="1200" dirty="0"/>
        </a:p>
      </dsp:txBody>
      <dsp:txXfrm>
        <a:off x="3665627" y="2979300"/>
        <a:ext cx="1660111" cy="996066"/>
      </dsp:txXfrm>
    </dsp:sp>
    <dsp:sp modelId="{4F883FB5-1D68-40EC-A676-69C88BC2E6CC}">
      <dsp:nvSpPr>
        <dsp:cNvPr id="0" name=""/>
        <dsp:cNvSpPr/>
      </dsp:nvSpPr>
      <dsp:spPr>
        <a:xfrm>
          <a:off x="5491750" y="2979300"/>
          <a:ext cx="1660111" cy="996066"/>
        </a:xfrm>
        <a:prstGeom prst="rect">
          <a:avLst/>
        </a:prstGeom>
        <a:solidFill>
          <a:srgbClr val="002060"/>
        </a:solidFill>
        <a:ln w="2540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a:t>Relational behaviour policies</a:t>
          </a:r>
          <a:endParaRPr lang="en-US" sz="1500" kern="1200"/>
        </a:p>
      </dsp:txBody>
      <dsp:txXfrm>
        <a:off x="5491750" y="2979300"/>
        <a:ext cx="1660111" cy="99606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FEE736-C599-4A21-8C40-E6ED21B05437}" type="datetimeFigureOut">
              <a:rPr lang="en-GB" smtClean="0"/>
              <a:t>07/07/2025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7EE51F-4233-4ACA-8376-3666B4365B6C}" type="slidenum">
              <a:rPr lang="en-GB" smtClean="0"/>
              <a:t>‹#›</a:t>
            </a:fld>
            <a:endParaRPr lang="en-GB"/>
          </a:p>
        </p:txBody>
      </p:sp>
    </p:spTree>
    <p:extLst>
      <p:ext uri="{BB962C8B-B14F-4D97-AF65-F5344CB8AC3E}">
        <p14:creationId xmlns:p14="http://schemas.microsoft.com/office/powerpoint/2010/main" val="29229725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138" y="731838"/>
            <a:ext cx="6500812" cy="36576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5CE376-9A86-46F0-B4AB-A42817193246}" type="slidenum">
              <a:rPr lang="en-US" smtClean="0"/>
              <a:t>2</a:t>
            </a:fld>
            <a:endParaRPr lang="en-US"/>
          </a:p>
        </p:txBody>
      </p:sp>
    </p:spTree>
    <p:extLst>
      <p:ext uri="{BB962C8B-B14F-4D97-AF65-F5344CB8AC3E}">
        <p14:creationId xmlns:p14="http://schemas.microsoft.com/office/powerpoint/2010/main" val="22337178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EEB9F05-BB35-48AD-B63A-48309ED9EB74}" type="slidenum">
              <a:rPr lang="en-GB" smtClean="0"/>
              <a:t>11</a:t>
            </a:fld>
            <a:endParaRPr lang="en-GB"/>
          </a:p>
        </p:txBody>
      </p:sp>
    </p:spTree>
    <p:extLst>
      <p:ext uri="{BB962C8B-B14F-4D97-AF65-F5344CB8AC3E}">
        <p14:creationId xmlns:p14="http://schemas.microsoft.com/office/powerpoint/2010/main" val="31424481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138" y="731838"/>
            <a:ext cx="6500812" cy="36576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5CE376-9A86-46F0-B4AB-A42817193246}" type="slidenum">
              <a:rPr lang="en-US" smtClean="0"/>
              <a:t>12</a:t>
            </a:fld>
            <a:endParaRPr lang="en-US"/>
          </a:p>
        </p:txBody>
      </p:sp>
    </p:spTree>
    <p:extLst>
      <p:ext uri="{BB962C8B-B14F-4D97-AF65-F5344CB8AC3E}">
        <p14:creationId xmlns:p14="http://schemas.microsoft.com/office/powerpoint/2010/main" val="24421330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R2T!!! Via DTs Arc – all Hampshire schools -   Training (</a:t>
            </a:r>
            <a:r>
              <a:rPr lang="en-GB" dirty="0" err="1"/>
              <a:t>incl</a:t>
            </a:r>
            <a:r>
              <a:rPr lang="en-GB" dirty="0"/>
              <a:t> ATAS)</a:t>
            </a:r>
          </a:p>
        </p:txBody>
      </p:sp>
      <p:sp>
        <p:nvSpPr>
          <p:cNvPr id="4" name="Slide Number Placeholder 3"/>
          <p:cNvSpPr>
            <a:spLocks noGrp="1"/>
          </p:cNvSpPr>
          <p:nvPr>
            <p:ph type="sldNum" sz="quarter" idx="5"/>
          </p:nvPr>
        </p:nvSpPr>
        <p:spPr/>
        <p:txBody>
          <a:bodyPr/>
          <a:lstStyle/>
          <a:p>
            <a:fld id="{641BB335-AECD-45F6-ABE9-AFAB6795BDBD}" type="slidenum">
              <a:rPr lang="en-GB" smtClean="0"/>
              <a:t>13</a:t>
            </a:fld>
            <a:endParaRPr lang="en-GB"/>
          </a:p>
        </p:txBody>
      </p:sp>
    </p:spTree>
    <p:extLst>
      <p:ext uri="{BB962C8B-B14F-4D97-AF65-F5344CB8AC3E}">
        <p14:creationId xmlns:p14="http://schemas.microsoft.com/office/powerpoint/2010/main" val="12472384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07EE51F-4233-4ACA-8376-3666B4365B6C}" type="slidenum">
              <a:rPr lang="en-GB" smtClean="0"/>
              <a:t>14</a:t>
            </a:fld>
            <a:endParaRPr lang="en-GB"/>
          </a:p>
        </p:txBody>
      </p:sp>
    </p:spTree>
    <p:extLst>
      <p:ext uri="{BB962C8B-B14F-4D97-AF65-F5344CB8AC3E}">
        <p14:creationId xmlns:p14="http://schemas.microsoft.com/office/powerpoint/2010/main" val="25597773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07EE51F-4233-4ACA-8376-3666B4365B6C}" type="slidenum">
              <a:rPr lang="en-GB" smtClean="0"/>
              <a:t>15</a:t>
            </a:fld>
            <a:endParaRPr lang="en-GB"/>
          </a:p>
        </p:txBody>
      </p:sp>
    </p:spTree>
    <p:extLst>
      <p:ext uri="{BB962C8B-B14F-4D97-AF65-F5344CB8AC3E}">
        <p14:creationId xmlns:p14="http://schemas.microsoft.com/office/powerpoint/2010/main" val="26506336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EEB9F05-BB35-48AD-B63A-48309ED9EB74}" type="slidenum">
              <a:rPr lang="en-GB" smtClean="0"/>
              <a:t>16</a:t>
            </a:fld>
            <a:endParaRPr lang="en-GB"/>
          </a:p>
        </p:txBody>
      </p:sp>
    </p:spTree>
    <p:extLst>
      <p:ext uri="{BB962C8B-B14F-4D97-AF65-F5344CB8AC3E}">
        <p14:creationId xmlns:p14="http://schemas.microsoft.com/office/powerpoint/2010/main" val="27582863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138" y="731838"/>
            <a:ext cx="6500812" cy="3657600"/>
          </a:xfrm>
        </p:spPr>
      </p:sp>
      <p:sp>
        <p:nvSpPr>
          <p:cNvPr id="3" name="Notes Placeholder 2"/>
          <p:cNvSpPr>
            <a:spLocks noGrp="1"/>
          </p:cNvSpPr>
          <p:nvPr>
            <p:ph type="body" idx="1"/>
          </p:nvPr>
        </p:nvSpPr>
        <p:spPr/>
        <p:txBody>
          <a:bodyPr/>
          <a:lstStyle/>
          <a:p>
            <a:r>
              <a:rPr lang="en-GB" dirty="0"/>
              <a:t>So, to pause and reflect about why we are seeing those behaviours and dysregulation that we talked about at the beginning of this session…</a:t>
            </a:r>
          </a:p>
          <a:p>
            <a:endParaRPr lang="en-GB" dirty="0"/>
          </a:p>
          <a:p>
            <a:r>
              <a:rPr lang="en-GB" dirty="0"/>
              <a:t>Hold your child in mind…</a:t>
            </a:r>
          </a:p>
          <a:p>
            <a:endParaRPr lang="en-GB" dirty="0"/>
          </a:p>
          <a:p>
            <a:pPr defTabSz="914289">
              <a:defRPr/>
            </a:pPr>
            <a:r>
              <a:rPr lang="en-GB" dirty="0"/>
              <a:t>www.youtube.com/watch?v=waeRP6jzW_U</a:t>
            </a:r>
          </a:p>
          <a:p>
            <a:pPr defTabSz="914289">
              <a:defRPr/>
            </a:pPr>
            <a:endParaRPr lang="en-GB" dirty="0"/>
          </a:p>
          <a:p>
            <a:endParaRPr lang="en-US" dirty="0"/>
          </a:p>
        </p:txBody>
      </p:sp>
      <p:sp>
        <p:nvSpPr>
          <p:cNvPr id="4" name="Slide Number Placeholder 3"/>
          <p:cNvSpPr>
            <a:spLocks noGrp="1"/>
          </p:cNvSpPr>
          <p:nvPr>
            <p:ph type="sldNum" sz="quarter" idx="5"/>
          </p:nvPr>
        </p:nvSpPr>
        <p:spPr/>
        <p:txBody>
          <a:bodyPr/>
          <a:lstStyle/>
          <a:p>
            <a:fld id="{0C5CE376-9A86-46F0-B4AB-A42817193246}" type="slidenum">
              <a:rPr lang="en-US" smtClean="0"/>
              <a:t>17</a:t>
            </a:fld>
            <a:endParaRPr lang="en-US"/>
          </a:p>
        </p:txBody>
      </p:sp>
    </p:spTree>
    <p:extLst>
      <p:ext uri="{BB962C8B-B14F-4D97-AF65-F5344CB8AC3E}">
        <p14:creationId xmlns:p14="http://schemas.microsoft.com/office/powerpoint/2010/main" val="7678162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07EE51F-4233-4ACA-8376-3666B4365B6C}" type="slidenum">
              <a:rPr lang="en-GB" smtClean="0"/>
              <a:t>18</a:t>
            </a:fld>
            <a:endParaRPr lang="en-GB"/>
          </a:p>
        </p:txBody>
      </p:sp>
    </p:spTree>
    <p:extLst>
      <p:ext uri="{BB962C8B-B14F-4D97-AF65-F5344CB8AC3E}">
        <p14:creationId xmlns:p14="http://schemas.microsoft.com/office/powerpoint/2010/main" val="28973752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41BB335-AECD-45F6-ABE9-AFAB6795BDBD}" type="slidenum">
              <a:rPr lang="en-GB" smtClean="0"/>
              <a:t>3</a:t>
            </a:fld>
            <a:endParaRPr lang="en-GB"/>
          </a:p>
        </p:txBody>
      </p:sp>
    </p:spTree>
    <p:extLst>
      <p:ext uri="{BB962C8B-B14F-4D97-AF65-F5344CB8AC3E}">
        <p14:creationId xmlns:p14="http://schemas.microsoft.com/office/powerpoint/2010/main" val="17137224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138" y="731838"/>
            <a:ext cx="6500812" cy="36576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5CE376-9A86-46F0-B4AB-A42817193246}" type="slidenum">
              <a:rPr lang="en-US" smtClean="0"/>
              <a:t>4</a:t>
            </a:fld>
            <a:endParaRPr lang="en-US"/>
          </a:p>
        </p:txBody>
      </p:sp>
    </p:spTree>
    <p:extLst>
      <p:ext uri="{BB962C8B-B14F-4D97-AF65-F5344CB8AC3E}">
        <p14:creationId xmlns:p14="http://schemas.microsoft.com/office/powerpoint/2010/main" val="3213429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641BB335-AECD-45F6-ABE9-AFAB6795BDBD}" type="slidenum">
              <a:rPr lang="en-GB" smtClean="0"/>
              <a:t>5</a:t>
            </a:fld>
            <a:endParaRPr lang="en-GB"/>
          </a:p>
        </p:txBody>
      </p:sp>
    </p:spTree>
    <p:extLst>
      <p:ext uri="{BB962C8B-B14F-4D97-AF65-F5344CB8AC3E}">
        <p14:creationId xmlns:p14="http://schemas.microsoft.com/office/powerpoint/2010/main" val="3589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138" y="731838"/>
            <a:ext cx="6500812" cy="36576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5CE376-9A86-46F0-B4AB-A42817193246}" type="slidenum">
              <a:rPr lang="en-US" smtClean="0"/>
              <a:t>6</a:t>
            </a:fld>
            <a:endParaRPr lang="en-US"/>
          </a:p>
        </p:txBody>
      </p:sp>
    </p:spTree>
    <p:extLst>
      <p:ext uri="{BB962C8B-B14F-4D97-AF65-F5344CB8AC3E}">
        <p14:creationId xmlns:p14="http://schemas.microsoft.com/office/powerpoint/2010/main" val="23253926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https://www.youtube.com/watch?v=xYBUY1kZpf8 – UK Trauma Council / Anna Freud</a:t>
            </a:r>
          </a:p>
        </p:txBody>
      </p:sp>
      <p:sp>
        <p:nvSpPr>
          <p:cNvPr id="4" name="Slide Number Placeholder 3"/>
          <p:cNvSpPr>
            <a:spLocks noGrp="1"/>
          </p:cNvSpPr>
          <p:nvPr>
            <p:ph type="sldNum" sz="quarter" idx="5"/>
          </p:nvPr>
        </p:nvSpPr>
        <p:spPr/>
        <p:txBody>
          <a:bodyPr/>
          <a:lstStyle/>
          <a:p>
            <a:fld id="{641BB335-AECD-45F6-ABE9-AFAB6795BDBD}" type="slidenum">
              <a:rPr lang="en-GB" smtClean="0"/>
              <a:t>7</a:t>
            </a:fld>
            <a:endParaRPr lang="en-GB"/>
          </a:p>
        </p:txBody>
      </p:sp>
    </p:spTree>
    <p:extLst>
      <p:ext uri="{BB962C8B-B14F-4D97-AF65-F5344CB8AC3E}">
        <p14:creationId xmlns:p14="http://schemas.microsoft.com/office/powerpoint/2010/main" val="31780779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A78D6C-48D5-4094-9A09-EBD9E651C578}" type="slidenum">
              <a:rPr lang="en-GB" smtClean="0"/>
              <a:t>8</a:t>
            </a:fld>
            <a:endParaRPr lang="en-GB"/>
          </a:p>
        </p:txBody>
      </p:sp>
    </p:spTree>
    <p:extLst>
      <p:ext uri="{BB962C8B-B14F-4D97-AF65-F5344CB8AC3E}">
        <p14:creationId xmlns:p14="http://schemas.microsoft.com/office/powerpoint/2010/main" val="3807362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B2B3FFF-71BB-47D5-8224-411B00060BC0}" type="slidenum">
              <a:rPr lang="en-GB" smtClean="0"/>
              <a:t>9</a:t>
            </a:fld>
            <a:endParaRPr lang="en-GB"/>
          </a:p>
        </p:txBody>
      </p:sp>
    </p:spTree>
    <p:extLst>
      <p:ext uri="{BB962C8B-B14F-4D97-AF65-F5344CB8AC3E}">
        <p14:creationId xmlns:p14="http://schemas.microsoft.com/office/powerpoint/2010/main" val="41121007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4138" y="731838"/>
            <a:ext cx="6500812" cy="36576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5CE376-9A86-46F0-B4AB-A42817193246}" type="slidenum">
              <a:rPr lang="en-US" smtClean="0"/>
              <a:t>10</a:t>
            </a:fld>
            <a:endParaRPr lang="en-US"/>
          </a:p>
        </p:txBody>
      </p:sp>
    </p:spTree>
    <p:extLst>
      <p:ext uri="{BB962C8B-B14F-4D97-AF65-F5344CB8AC3E}">
        <p14:creationId xmlns:p14="http://schemas.microsoft.com/office/powerpoint/2010/main" val="10206739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5A0EB-F7D3-4A66-566E-B2BC760CF85B}"/>
              </a:ext>
            </a:extLst>
          </p:cNvPr>
          <p:cNvSpPr>
            <a:spLocks noGrp="1"/>
          </p:cNvSpPr>
          <p:nvPr>
            <p:ph type="ctrTitle"/>
          </p:nvPr>
        </p:nvSpPr>
        <p:spPr>
          <a:xfrm>
            <a:off x="593765" y="2688429"/>
            <a:ext cx="10818421" cy="1301153"/>
          </a:xfrm>
        </p:spPr>
        <p:txBody>
          <a:bodyPr anchor="b">
            <a:noAutofit/>
          </a:bodyPr>
          <a:lstStyle>
            <a:lvl1pPr algn="l">
              <a:defRPr sz="7000" b="1" i="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Subtitle 2">
            <a:extLst>
              <a:ext uri="{FF2B5EF4-FFF2-40B4-BE49-F238E27FC236}">
                <a16:creationId xmlns:a16="http://schemas.microsoft.com/office/drawing/2014/main" id="{954342D9-5D9F-4547-5D38-13528C4E2988}"/>
              </a:ext>
            </a:extLst>
          </p:cNvPr>
          <p:cNvSpPr>
            <a:spLocks noGrp="1"/>
          </p:cNvSpPr>
          <p:nvPr>
            <p:ph type="subTitle" idx="1"/>
          </p:nvPr>
        </p:nvSpPr>
        <p:spPr>
          <a:xfrm>
            <a:off x="641268" y="4581739"/>
            <a:ext cx="10818421" cy="1199408"/>
          </a:xfrm>
        </p:spPr>
        <p:txBody>
          <a:bodyPr>
            <a:normAutofit/>
          </a:bodyPr>
          <a:lstStyle>
            <a:lvl1pPr marL="0" indent="0" algn="l">
              <a:buNone/>
              <a:defRPr sz="3600" b="0" i="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38707121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61FBA-8755-E5A1-B842-4F9BAC4B34C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B9F9797-4BE8-9483-0A41-5776C963A9E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8980574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954527B-9C46-F185-9ABA-AE1A5782735B}"/>
              </a:ext>
            </a:extLst>
          </p:cNvPr>
          <p:cNvSpPr>
            <a:spLocks noGrp="1"/>
          </p:cNvSpPr>
          <p:nvPr>
            <p:ph type="title" orient="vert"/>
          </p:nvPr>
        </p:nvSpPr>
        <p:spPr>
          <a:xfrm>
            <a:off x="8724900" y="365125"/>
            <a:ext cx="2766456"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0F5D2E9-59DB-1AB5-B5D6-7CE3A333D0D0}"/>
              </a:ext>
            </a:extLst>
          </p:cNvPr>
          <p:cNvSpPr>
            <a:spLocks noGrp="1"/>
          </p:cNvSpPr>
          <p:nvPr>
            <p:ph type="body" orient="vert" idx="1"/>
          </p:nvPr>
        </p:nvSpPr>
        <p:spPr>
          <a:xfrm>
            <a:off x="700644" y="365125"/>
            <a:ext cx="7871856"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4928967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459695"/>
            <a:ext cx="10972800" cy="1143000"/>
          </a:xfrm>
        </p:spPr>
        <p:txBody>
          <a:bodyPr/>
          <a:lstStyle/>
          <a:p>
            <a:r>
              <a:rPr lang="en-US"/>
              <a:t>Click to edit Master title style</a:t>
            </a:r>
            <a:endParaRPr lang="en-GB"/>
          </a:p>
        </p:txBody>
      </p:sp>
      <p:sp>
        <p:nvSpPr>
          <p:cNvPr id="3" name="Text Placeholder 2"/>
          <p:cNvSpPr>
            <a:spLocks noGrp="1"/>
          </p:cNvSpPr>
          <p:nvPr>
            <p:ph type="body" sz="half" idx="1"/>
          </p:nvPr>
        </p:nvSpPr>
        <p:spPr>
          <a:xfrm>
            <a:off x="609600" y="1600203"/>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3"/>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609600" y="6248400"/>
            <a:ext cx="2844800" cy="457200"/>
          </a:xfrm>
          <a:prstGeom prst="rect">
            <a:avLst/>
          </a:prstGeom>
        </p:spPr>
        <p:txBody>
          <a:bodyPr/>
          <a:lstStyle>
            <a:lvl1pPr>
              <a:defRPr/>
            </a:lvl1pPr>
          </a:lstStyle>
          <a:p>
            <a:endParaRPr lang="en-GB"/>
          </a:p>
        </p:txBody>
      </p:sp>
      <p:sp>
        <p:nvSpPr>
          <p:cNvPr id="6" name="Footer Placeholder 5"/>
          <p:cNvSpPr>
            <a:spLocks noGrp="1"/>
          </p:cNvSpPr>
          <p:nvPr>
            <p:ph type="ftr" sz="quarter" idx="11"/>
          </p:nvPr>
        </p:nvSpPr>
        <p:spPr>
          <a:xfrm>
            <a:off x="4165600" y="6248400"/>
            <a:ext cx="3860800" cy="457200"/>
          </a:xfrm>
          <a:prstGeom prst="rect">
            <a:avLst/>
          </a:prstGeom>
        </p:spPr>
        <p:txBody>
          <a:bodyPr/>
          <a:lstStyle>
            <a:lvl1pPr>
              <a:defRPr/>
            </a:lvl1pPr>
          </a:lstStyle>
          <a:p>
            <a:r>
              <a:rPr lang="en-GB"/>
              <a:t>Michelle Cain and Julia Alfano</a:t>
            </a:r>
          </a:p>
        </p:txBody>
      </p:sp>
      <p:sp>
        <p:nvSpPr>
          <p:cNvPr id="7" name="Slide Number Placeholder 6"/>
          <p:cNvSpPr>
            <a:spLocks noGrp="1"/>
          </p:cNvSpPr>
          <p:nvPr>
            <p:ph type="sldNum" sz="quarter" idx="12"/>
          </p:nvPr>
        </p:nvSpPr>
        <p:spPr>
          <a:xfrm>
            <a:off x="8737600" y="6248400"/>
            <a:ext cx="2844800" cy="457200"/>
          </a:xfrm>
          <a:prstGeom prst="rect">
            <a:avLst/>
          </a:prstGeom>
        </p:spPr>
        <p:txBody>
          <a:bodyPr/>
          <a:lstStyle>
            <a:lvl1pPr>
              <a:defRPr/>
            </a:lvl1pPr>
          </a:lstStyle>
          <a:p>
            <a:fld id="{49E86FB4-6E89-4695-B06C-D4C72A539DC9}" type="slidenum">
              <a:rPr lang="en-GB"/>
              <a:pPr/>
              <a:t>‹#›</a:t>
            </a:fld>
            <a:endParaRPr lang="en-GB"/>
          </a:p>
        </p:txBody>
      </p:sp>
    </p:spTree>
    <p:extLst>
      <p:ext uri="{BB962C8B-B14F-4D97-AF65-F5344CB8AC3E}">
        <p14:creationId xmlns:p14="http://schemas.microsoft.com/office/powerpoint/2010/main" val="36466559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on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09FFC12-0E90-0E0E-2E69-5FD8AC50C2B5}"/>
              </a:ext>
            </a:extLst>
          </p:cNvPr>
          <p:cNvSpPr>
            <a:spLocks noGrp="1"/>
          </p:cNvSpPr>
          <p:nvPr>
            <p:ph type="title"/>
          </p:nvPr>
        </p:nvSpPr>
        <p:spPr>
          <a:xfrm>
            <a:off x="685845" y="365126"/>
            <a:ext cx="10667955" cy="1325563"/>
          </a:xfrm>
          <a:prstGeom prst="rect">
            <a:avLst/>
          </a:prstGeom>
        </p:spPr>
        <p:txBody>
          <a:bodyPr vert="horz" lIns="91440" tIns="45720" rIns="91440" bIns="45720" rtlCol="0" anchor="ctr">
            <a:normAutofit/>
          </a:bodyPr>
          <a:lstStyle>
            <a:lvl1pPr>
              <a:defRPr>
                <a:solidFill>
                  <a:srgbClr val="F09D1B"/>
                </a:solidFill>
              </a:defRPr>
            </a:lvl1pPr>
          </a:lstStyle>
          <a:p>
            <a:r>
              <a:rPr lang="en-US"/>
              <a:t>Click to edit Master title style</a:t>
            </a:r>
            <a:endParaRPr lang="en-US" dirty="0"/>
          </a:p>
        </p:txBody>
      </p:sp>
      <p:sp>
        <p:nvSpPr>
          <p:cNvPr id="8" name="Content Placeholder 2">
            <a:extLst>
              <a:ext uri="{FF2B5EF4-FFF2-40B4-BE49-F238E27FC236}">
                <a16:creationId xmlns:a16="http://schemas.microsoft.com/office/drawing/2014/main" id="{C22CA918-D1D5-D6AF-D615-E480B5418626}"/>
              </a:ext>
            </a:extLst>
          </p:cNvPr>
          <p:cNvSpPr>
            <a:spLocks noGrp="1"/>
          </p:cNvSpPr>
          <p:nvPr>
            <p:ph idx="13" hasCustomPrompt="1"/>
          </p:nvPr>
        </p:nvSpPr>
        <p:spPr>
          <a:xfrm>
            <a:off x="685845" y="2215946"/>
            <a:ext cx="10667955" cy="3936547"/>
          </a:xfrm>
          <a:prstGeom prst="rect">
            <a:avLst/>
          </a:prstGeom>
        </p:spPr>
        <p:txBody>
          <a:bodyPr>
            <a:noAutofit/>
          </a:bodyPr>
          <a:lstStyle>
            <a:lvl1pPr marL="0" indent="0">
              <a:buNone/>
              <a:defRPr sz="1800">
                <a:solidFill>
                  <a:schemeClr val="tx1"/>
                </a:solidFill>
              </a:defRPr>
            </a:lvl1pPr>
            <a:lvl2pPr marL="228600" indent="0">
              <a:buNone/>
              <a:defRPr sz="1400"/>
            </a:lvl2pPr>
            <a:lvl3pPr marL="457200" indent="0">
              <a:buNone/>
              <a:defRPr sz="1200"/>
            </a:lvl3pPr>
            <a:lvl4pPr marL="685800" indent="0">
              <a:buNone/>
              <a:defRPr sz="1000"/>
            </a:lvl4pPr>
            <a:lvl5pPr marL="914400" indent="0">
              <a:buNone/>
              <a:defRPr sz="1000"/>
            </a:lvl5pPr>
            <a:lvl6pPr>
              <a:defRPr sz="1000"/>
            </a:lvl6pPr>
            <a:lvl7pPr>
              <a:defRPr sz="1000"/>
            </a:lvl7pPr>
            <a:lvl8pPr>
              <a:defRPr sz="1000"/>
            </a:lvl8pPr>
            <a:lvl9pPr>
              <a:defRPr sz="1000"/>
            </a:lvl9pPr>
          </a:lstStyle>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p:txBody>
      </p:sp>
    </p:spTree>
    <p:extLst>
      <p:ext uri="{BB962C8B-B14F-4D97-AF65-F5344CB8AC3E}">
        <p14:creationId xmlns:p14="http://schemas.microsoft.com/office/powerpoint/2010/main" val="2088000904"/>
      </p:ext>
    </p:extLst>
  </p:cSld>
  <p:clrMapOvr>
    <a:masterClrMapping/>
  </p:clrMapOvr>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wo-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94B2C531-0FE1-23AB-282E-8A00F4733ABC}"/>
              </a:ext>
            </a:extLst>
          </p:cNvPr>
          <p:cNvSpPr>
            <a:spLocks noGrp="1"/>
          </p:cNvSpPr>
          <p:nvPr>
            <p:ph type="title"/>
          </p:nvPr>
        </p:nvSpPr>
        <p:spPr>
          <a:xfrm>
            <a:off x="685845" y="365126"/>
            <a:ext cx="10667955" cy="1325563"/>
          </a:xfrm>
          <a:prstGeom prst="rect">
            <a:avLst/>
          </a:prstGeom>
        </p:spPr>
        <p:txBody>
          <a:bodyPr vert="horz" lIns="91440" tIns="45720" rIns="91440" bIns="45720" rtlCol="0" anchor="ctr">
            <a:normAutofit/>
          </a:bodyPr>
          <a:lstStyle/>
          <a:p>
            <a:r>
              <a:rPr lang="en-US"/>
              <a:t>Click to edit Master title style</a:t>
            </a:r>
          </a:p>
        </p:txBody>
      </p:sp>
      <p:sp>
        <p:nvSpPr>
          <p:cNvPr id="8" name="Content Placeholder 2">
            <a:extLst>
              <a:ext uri="{FF2B5EF4-FFF2-40B4-BE49-F238E27FC236}">
                <a16:creationId xmlns:a16="http://schemas.microsoft.com/office/drawing/2014/main" id="{8930ED8D-4BDE-196E-914C-62E1395EEA5E}"/>
              </a:ext>
            </a:extLst>
          </p:cNvPr>
          <p:cNvSpPr>
            <a:spLocks noGrp="1"/>
          </p:cNvSpPr>
          <p:nvPr>
            <p:ph idx="13" hasCustomPrompt="1"/>
          </p:nvPr>
        </p:nvSpPr>
        <p:spPr>
          <a:xfrm>
            <a:off x="685845" y="2215946"/>
            <a:ext cx="10667955" cy="3936547"/>
          </a:xfrm>
          <a:prstGeom prst="rect">
            <a:avLst/>
          </a:prstGeom>
        </p:spPr>
        <p:txBody>
          <a:bodyPr numCol="2" spcCol="1944000">
            <a:noAutofit/>
          </a:bodyPr>
          <a:lstStyle>
            <a:lvl1pPr marL="0" indent="0">
              <a:buNone/>
              <a:defRPr sz="1800">
                <a:solidFill>
                  <a:srgbClr val="08314C"/>
                </a:solidFill>
              </a:defRPr>
            </a:lvl1pPr>
            <a:lvl2pPr marL="228600" indent="0">
              <a:buNone/>
              <a:defRPr sz="1400"/>
            </a:lvl2pPr>
            <a:lvl3pPr marL="457200" indent="0">
              <a:buNone/>
              <a:defRPr sz="1200"/>
            </a:lvl3pPr>
            <a:lvl4pPr marL="685800" indent="0">
              <a:buNone/>
              <a:defRPr sz="1000"/>
            </a:lvl4pPr>
            <a:lvl5pPr marL="914400" indent="0">
              <a:buNone/>
              <a:defRPr sz="1000"/>
            </a:lvl5pPr>
            <a:lvl6pPr>
              <a:defRPr sz="1000"/>
            </a:lvl6pPr>
            <a:lvl7pPr>
              <a:defRPr sz="1000"/>
            </a:lvl7pPr>
            <a:lvl8pPr>
              <a:defRPr sz="1000"/>
            </a:lvl8pPr>
            <a:lvl9pPr>
              <a:defRPr sz="1000"/>
            </a:lvl9pPr>
          </a:lstStyle>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a:t>Body copy style in two columns of text. Body copy style in two columns of text. Body copy style in two columns of text. Body copy style in two columns of text. Body copy style in two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a:t>Body copy style in two columns of text. Body copy style in two columns of text. Body copy style in two columns of text. Body copy style in two columns of text. Body copy style in two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a:t>Body copy style in two columns of text. Body copy style in two columns of text. Body copy style in two columns of text. Body copy style in two columns of text. Body copy style in two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a:t>Body copy style in two columns of text. Body copy style in two columns of text. Body copy style in two columns of text. Body copy style in two columns of text. Body copy style in two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a:p>
        </p:txBody>
      </p:sp>
    </p:spTree>
    <p:extLst>
      <p:ext uri="{BB962C8B-B14F-4D97-AF65-F5344CB8AC3E}">
        <p14:creationId xmlns:p14="http://schemas.microsoft.com/office/powerpoint/2010/main" val="27150936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54B70D-EA01-4807-4DCA-3464ABEEC2C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DF3AC31-18CD-922D-B5EA-64AAFBB0F9D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DB3ECD6-14D6-6218-5160-806515DCC54B}"/>
              </a:ext>
            </a:extLst>
          </p:cNvPr>
          <p:cNvSpPr>
            <a:spLocks noGrp="1"/>
          </p:cNvSpPr>
          <p:nvPr>
            <p:ph type="dt" sz="half" idx="10"/>
          </p:nvPr>
        </p:nvSpPr>
        <p:spPr>
          <a:xfrm>
            <a:off x="838200" y="6356350"/>
            <a:ext cx="2743200" cy="365125"/>
          </a:xfrm>
          <a:prstGeom prst="rect">
            <a:avLst/>
          </a:prstGeom>
        </p:spPr>
        <p:txBody>
          <a:bodyPr/>
          <a:lstStyle/>
          <a:p>
            <a:fld id="{B2D49E3D-1BE9-0542-9F54-B8472E75DD57}" type="datetimeFigureOut">
              <a:rPr lang="en-GB" smtClean="0"/>
              <a:t>07/07/2025</a:t>
            </a:fld>
            <a:endParaRPr lang="en-GB"/>
          </a:p>
        </p:txBody>
      </p:sp>
      <p:sp>
        <p:nvSpPr>
          <p:cNvPr id="5" name="Footer Placeholder 4">
            <a:extLst>
              <a:ext uri="{FF2B5EF4-FFF2-40B4-BE49-F238E27FC236}">
                <a16:creationId xmlns:a16="http://schemas.microsoft.com/office/drawing/2014/main" id="{F4C86194-A352-C158-D43B-768C2CCB7FC6}"/>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43CD77AA-1EAD-FD5A-957E-23DF34460FA1}"/>
              </a:ext>
            </a:extLst>
          </p:cNvPr>
          <p:cNvSpPr>
            <a:spLocks noGrp="1"/>
          </p:cNvSpPr>
          <p:nvPr>
            <p:ph type="sldNum" sz="quarter" idx="12"/>
          </p:nvPr>
        </p:nvSpPr>
        <p:spPr>
          <a:xfrm>
            <a:off x="8610600" y="6356350"/>
            <a:ext cx="2743200" cy="365125"/>
          </a:xfrm>
          <a:prstGeom prst="rect">
            <a:avLst/>
          </a:prstGeom>
        </p:spPr>
        <p:txBody>
          <a:bodyPr/>
          <a:lstStyle/>
          <a:p>
            <a:fld id="{6E1016C1-EB71-F843-9AB9-C091F4299E83}" type="slidenum">
              <a:rPr lang="en-GB" smtClean="0"/>
              <a:t>‹#›</a:t>
            </a:fld>
            <a:endParaRPr lang="en-GB"/>
          </a:p>
        </p:txBody>
      </p:sp>
    </p:spTree>
    <p:extLst>
      <p:ext uri="{BB962C8B-B14F-4D97-AF65-F5344CB8AC3E}">
        <p14:creationId xmlns:p14="http://schemas.microsoft.com/office/powerpoint/2010/main" val="2759234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54CFE-D6BD-D2DF-8827-428C8E5B4D2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7569796-903C-6118-2EDB-51E5C9F24C7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Tree>
    <p:extLst>
      <p:ext uri="{BB962C8B-B14F-4D97-AF65-F5344CB8AC3E}">
        <p14:creationId xmlns:p14="http://schemas.microsoft.com/office/powerpoint/2010/main" val="21385285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A4ACC9-C38D-E5FA-ADE6-FCCB84759E2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E1109B0-6FFB-6304-0700-037A181B3D03}"/>
              </a:ext>
            </a:extLst>
          </p:cNvPr>
          <p:cNvSpPr>
            <a:spLocks noGrp="1"/>
          </p:cNvSpPr>
          <p:nvPr>
            <p:ph sz="half" idx="1"/>
          </p:nvPr>
        </p:nvSpPr>
        <p:spPr>
          <a:xfrm>
            <a:off x="676894" y="1825625"/>
            <a:ext cx="534290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a:extLst>
              <a:ext uri="{FF2B5EF4-FFF2-40B4-BE49-F238E27FC236}">
                <a16:creationId xmlns:a16="http://schemas.microsoft.com/office/drawing/2014/main" id="{A4A9C7CA-58E7-C0BF-E916-56940A59B8B3}"/>
              </a:ext>
            </a:extLst>
          </p:cNvPr>
          <p:cNvSpPr>
            <a:spLocks noGrp="1"/>
          </p:cNvSpPr>
          <p:nvPr>
            <p:ph sz="half" idx="2"/>
          </p:nvPr>
        </p:nvSpPr>
        <p:spPr>
          <a:xfrm>
            <a:off x="6172200" y="1825625"/>
            <a:ext cx="5323114"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778999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4ED27D-8E6F-E590-3FA8-B114B90859E0}"/>
              </a:ext>
            </a:extLst>
          </p:cNvPr>
          <p:cNvSpPr>
            <a:spLocks noGrp="1"/>
          </p:cNvSpPr>
          <p:nvPr>
            <p:ph type="title"/>
          </p:nvPr>
        </p:nvSpPr>
        <p:spPr>
          <a:xfrm>
            <a:off x="676894" y="365125"/>
            <a:ext cx="10838212" cy="1325563"/>
          </a:xfrm>
        </p:spPr>
        <p:txBody>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34047348-EDED-0EE0-BCE5-F2AB38623E3F}"/>
              </a:ext>
            </a:extLst>
          </p:cNvPr>
          <p:cNvSpPr>
            <a:spLocks noGrp="1"/>
          </p:cNvSpPr>
          <p:nvPr>
            <p:ph type="body" idx="1"/>
          </p:nvPr>
        </p:nvSpPr>
        <p:spPr>
          <a:xfrm>
            <a:off x="676894" y="1681163"/>
            <a:ext cx="532068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214CAA5-47B9-B41D-2F62-262A6CAA2545}"/>
              </a:ext>
            </a:extLst>
          </p:cNvPr>
          <p:cNvSpPr>
            <a:spLocks noGrp="1"/>
          </p:cNvSpPr>
          <p:nvPr>
            <p:ph sz="half" idx="2"/>
          </p:nvPr>
        </p:nvSpPr>
        <p:spPr>
          <a:xfrm>
            <a:off x="676894" y="2505075"/>
            <a:ext cx="532068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9C52DC1-DB09-5DAD-E6D2-4805F7263C49}"/>
              </a:ext>
            </a:extLst>
          </p:cNvPr>
          <p:cNvSpPr>
            <a:spLocks noGrp="1"/>
          </p:cNvSpPr>
          <p:nvPr>
            <p:ph type="body" sz="quarter" idx="3"/>
          </p:nvPr>
        </p:nvSpPr>
        <p:spPr>
          <a:xfrm>
            <a:off x="6172199" y="1681163"/>
            <a:ext cx="532068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EE08845-6F25-95D4-8AA9-3E40F98A6CB7}"/>
              </a:ext>
            </a:extLst>
          </p:cNvPr>
          <p:cNvSpPr>
            <a:spLocks noGrp="1"/>
          </p:cNvSpPr>
          <p:nvPr>
            <p:ph sz="quarter" idx="4"/>
          </p:nvPr>
        </p:nvSpPr>
        <p:spPr>
          <a:xfrm>
            <a:off x="6172200" y="2505075"/>
            <a:ext cx="532068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625883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09E63-F458-EF0B-776F-A274D58EC909}"/>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9184902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64165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958497-3184-74A2-4AF0-3689DED91BEF}"/>
              </a:ext>
            </a:extLst>
          </p:cNvPr>
          <p:cNvSpPr>
            <a:spLocks noGrp="1"/>
          </p:cNvSpPr>
          <p:nvPr>
            <p:ph type="title"/>
          </p:nvPr>
        </p:nvSpPr>
        <p:spPr>
          <a:xfrm>
            <a:off x="688770" y="457200"/>
            <a:ext cx="4083256" cy="1600200"/>
          </a:xfrm>
        </p:spPr>
        <p:txBody>
          <a:bodyPr anchor="b"/>
          <a:lstStyle>
            <a:lvl1pPr>
              <a:defRPr sz="3200"/>
            </a:lvl1p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B6C4319D-4493-8ADB-B829-446DB6AE5964}"/>
              </a:ext>
            </a:extLst>
          </p:cNvPr>
          <p:cNvSpPr>
            <a:spLocks noGrp="1"/>
          </p:cNvSpPr>
          <p:nvPr>
            <p:ph idx="1"/>
          </p:nvPr>
        </p:nvSpPr>
        <p:spPr>
          <a:xfrm>
            <a:off x="5183188" y="987425"/>
            <a:ext cx="6320042"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7AB8850-0DD8-27B2-63BC-F1C1E3E2C15B}"/>
              </a:ext>
            </a:extLst>
          </p:cNvPr>
          <p:cNvSpPr>
            <a:spLocks noGrp="1"/>
          </p:cNvSpPr>
          <p:nvPr>
            <p:ph type="body" sz="half" idx="2"/>
          </p:nvPr>
        </p:nvSpPr>
        <p:spPr>
          <a:xfrm>
            <a:off x="688770" y="2057400"/>
            <a:ext cx="408325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3009325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93F42-B1EF-CBA5-52E2-E857D360BE05}"/>
              </a:ext>
            </a:extLst>
          </p:cNvPr>
          <p:cNvSpPr>
            <a:spLocks noGrp="1"/>
          </p:cNvSpPr>
          <p:nvPr>
            <p:ph type="title"/>
          </p:nvPr>
        </p:nvSpPr>
        <p:spPr>
          <a:xfrm>
            <a:off x="688770" y="457200"/>
            <a:ext cx="4083256" cy="1600200"/>
          </a:xfrm>
        </p:spPr>
        <p:txBody>
          <a:bodyPr anchor="b"/>
          <a:lstStyle>
            <a:lvl1pPr>
              <a:defRPr sz="3200"/>
            </a:lvl1pPr>
          </a:lstStyle>
          <a:p>
            <a:r>
              <a:rPr lang="en-US"/>
              <a:t>Click to edit Master title style</a:t>
            </a:r>
            <a:endParaRPr lang="en-GB" dirty="0"/>
          </a:p>
        </p:txBody>
      </p:sp>
      <p:sp>
        <p:nvSpPr>
          <p:cNvPr id="3" name="Picture Placeholder 2">
            <a:extLst>
              <a:ext uri="{FF2B5EF4-FFF2-40B4-BE49-F238E27FC236}">
                <a16:creationId xmlns:a16="http://schemas.microsoft.com/office/drawing/2014/main" id="{999B9560-AFAF-BB6C-D361-1C37DA722044}"/>
              </a:ext>
            </a:extLst>
          </p:cNvPr>
          <p:cNvSpPr>
            <a:spLocks noGrp="1"/>
          </p:cNvSpPr>
          <p:nvPr>
            <p:ph type="pic" idx="1"/>
          </p:nvPr>
        </p:nvSpPr>
        <p:spPr>
          <a:xfrm>
            <a:off x="5183188" y="987425"/>
            <a:ext cx="6320042"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a:extLst>
              <a:ext uri="{FF2B5EF4-FFF2-40B4-BE49-F238E27FC236}">
                <a16:creationId xmlns:a16="http://schemas.microsoft.com/office/drawing/2014/main" id="{BCACFFBB-F04A-F037-FC0C-05142E392DDD}"/>
              </a:ext>
            </a:extLst>
          </p:cNvPr>
          <p:cNvSpPr>
            <a:spLocks noGrp="1"/>
          </p:cNvSpPr>
          <p:nvPr>
            <p:ph type="body" sz="half" idx="2"/>
          </p:nvPr>
        </p:nvSpPr>
        <p:spPr>
          <a:xfrm>
            <a:off x="688770" y="2057400"/>
            <a:ext cx="408325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9349167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93FE77-A9FD-11DD-7451-DCB607598CD6}"/>
              </a:ext>
            </a:extLst>
          </p:cNvPr>
          <p:cNvSpPr>
            <a:spLocks noGrp="1"/>
          </p:cNvSpPr>
          <p:nvPr>
            <p:ph type="title"/>
          </p:nvPr>
        </p:nvSpPr>
        <p:spPr>
          <a:xfrm>
            <a:off x="676894" y="365125"/>
            <a:ext cx="10818420" cy="1325563"/>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113C640C-3EF4-E966-E077-8D5D8EDDF75E}"/>
              </a:ext>
            </a:extLst>
          </p:cNvPr>
          <p:cNvSpPr>
            <a:spLocks noGrp="1"/>
          </p:cNvSpPr>
          <p:nvPr>
            <p:ph type="body" idx="1"/>
          </p:nvPr>
        </p:nvSpPr>
        <p:spPr>
          <a:xfrm>
            <a:off x="676894" y="2173183"/>
            <a:ext cx="10818420" cy="400377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6638143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b="1" i="0" kern="1200">
          <a:solidFill>
            <a:srgbClr val="F29200"/>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VSExtendedDuties@hants.gov.uk" TargetMode="External"/><Relationship Id="rId2" Type="http://schemas.openxmlformats.org/officeDocument/2006/relationships/hyperlink" Target="mailto:Stacey.Fleming2@hants.gov.uk"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video" Target="https://www.youtube.com/embed/5qZ4-IlYi0Y?feature=oembed" TargetMode="External"/><Relationship Id="rId5" Type="http://schemas.openxmlformats.org/officeDocument/2006/relationships/hyperlink" Target="https://www.youtube.com/watch?v=5qZ4-IlYi0Y" TargetMode="External"/><Relationship Id="rId4" Type="http://schemas.openxmlformats.org/officeDocument/2006/relationships/image" Target="../media/image21.jpeg"/></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hyperlink" Target="https://www.ptsduk.org/secondary-trauma/"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hyperlink" Target="https://virtualschool.hants.gov.uk/" TargetMode="External"/><Relationship Id="rId3" Type="http://schemas.openxmlformats.org/officeDocument/2006/relationships/image" Target="../media/image23.png"/><Relationship Id="rId7" Type="http://schemas.openxmlformats.org/officeDocument/2006/relationships/hyperlink" Target="mailto:VSExtendedDuties@hants.gov.uk" TargetMode="External"/><Relationship Id="rId12"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mailto:virtualschool@hants.gov.uk" TargetMode="External"/><Relationship Id="rId11" Type="http://schemas.openxmlformats.org/officeDocument/2006/relationships/image" Target="../media/image27.png"/><Relationship Id="rId5" Type="http://schemas.openxmlformats.org/officeDocument/2006/relationships/image" Target="../media/image25.png"/><Relationship Id="rId10" Type="http://schemas.openxmlformats.org/officeDocument/2006/relationships/hyperlink" Target="https://virtualschool.hants.gov.uk/course/view.php?id=192" TargetMode="External"/><Relationship Id="rId4" Type="http://schemas.openxmlformats.org/officeDocument/2006/relationships/image" Target="../media/image24.png"/><Relationship Id="rId9" Type="http://schemas.openxmlformats.org/officeDocument/2006/relationships/hyperlink" Target="https://www.hants.gov.uk/educationandlearning/virtual-school" TargetMode="External"/><Relationship Id="rId1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hyperlink" Target="https://courses.coursewedo.com/courses/reach-to-teach"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s://forms.office.com/Pages/DesignPageV2.aspx?subpage=design&amp;FormId=tdiBPwfuF0yGnB20OQGNm3kgH8kO8PNCm5QcLNW8LWpUN0RSUjdETVVMQlZUNlAyRzRNWjlVMVJOVS4u&amp;Token=bfe1dfd468534c7f869ed30202e787d8" TargetMode="External"/><Relationship Id="rId5" Type="http://schemas.openxmlformats.org/officeDocument/2006/relationships/image" Target="../media/image31.png"/><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8" Type="http://schemas.openxmlformats.org/officeDocument/2006/relationships/hyperlink" Target="https://www.youtube.com/watch?v=waeRP6jzW_U" TargetMode="External"/><Relationship Id="rId13" Type="http://schemas.openxmlformats.org/officeDocument/2006/relationships/hyperlink" Target="https://www.ambitioncommunity.uk/relational-inclusion-and-guiding-principles/" TargetMode="External"/><Relationship Id="rId3" Type="http://schemas.openxmlformats.org/officeDocument/2006/relationships/hyperlink" Target="https://beaconhouse.org.uk/" TargetMode="External"/><Relationship Id="rId7" Type="http://schemas.openxmlformats.org/officeDocument/2006/relationships/hyperlink" Target="https://www.youtube.com/watch?v=q3xoZXSW5yc" TargetMode="External"/><Relationship Id="rId12" Type="http://schemas.openxmlformats.org/officeDocument/2006/relationships/hyperlink" Target="https://www.youtube.com/watch?v=5qZ4-IlYi0Y"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hyperlink" Target="https://www.youtube.com/watch?v=YiMjTzCnbNQ" TargetMode="External"/><Relationship Id="rId11" Type="http://schemas.openxmlformats.org/officeDocument/2006/relationships/hyperlink" Target="https://www.youtube.com/watch?v=XPA5ftecQJQ" TargetMode="External"/><Relationship Id="rId5" Type="http://schemas.openxmlformats.org/officeDocument/2006/relationships/hyperlink" Target="https://www.youtube.com/watch?v=xYBUY1kZpf8&amp;t=1s" TargetMode="External"/><Relationship Id="rId15" Type="http://schemas.openxmlformats.org/officeDocument/2006/relationships/hyperlink" Target="https://positiveyoungmind.com/disadvantaged/" TargetMode="External"/><Relationship Id="rId10" Type="http://schemas.openxmlformats.org/officeDocument/2006/relationships/hyperlink" Target="https://www.youtube.com/watch?v=uMbhB2l4ut0" TargetMode="External"/><Relationship Id="rId4" Type="http://schemas.openxmlformats.org/officeDocument/2006/relationships/hyperlink" Target="https://www.annafreud.org/" TargetMode="External"/><Relationship Id="rId9" Type="http://schemas.openxmlformats.org/officeDocument/2006/relationships/hyperlink" Target="https://www.youtube.com/watch?v=Kx7PCzg0CGE" TargetMode="External"/><Relationship Id="rId14" Type="http://schemas.openxmlformats.org/officeDocument/2006/relationships/hyperlink" Target="https://toolkit.welbee.co.uk/coping-with-the-effects-of-secondary-trauma-in-education/" TargetMode="Externa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video" Target="https://www.youtube.com/embed/waeRP6jzW_U?feature=oembed" TargetMode="External"/><Relationship Id="rId5" Type="http://schemas.openxmlformats.org/officeDocument/2006/relationships/hyperlink" Target="https://www.youtube.com/watch?v=waeRP6jzW_U" TargetMode="External"/><Relationship Id="rId4" Type="http://schemas.openxmlformats.org/officeDocument/2006/relationships/image" Target="../media/image33.jpeg"/></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https://www.echotraining.org/the-impact-of-trauma/" TargetMode="External"/><Relationship Id="rId5" Type="http://schemas.openxmlformats.org/officeDocument/2006/relationships/image" Target="../media/image35.png"/><Relationship Id="rId4" Type="http://schemas.openxmlformats.org/officeDocument/2006/relationships/hyperlink" Target="https://www.echotraining.org/trauma-informed-support-for-children/"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hyperlink" Target="https://www.researchgate.net/publication/362296544_Hope_for_Healing_Trauma-Informed_Care_TIC_in_a_school_setting" TargetMode="Externa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ideo" Target="https://www.youtube.com/embed/xYBUY1kZpf8?start=1&amp;feature=oembed" TargetMode="External"/><Relationship Id="rId5" Type="http://schemas.openxmlformats.org/officeDocument/2006/relationships/image" Target="../media/image17.jpeg"/><Relationship Id="rId4" Type="http://schemas.openxmlformats.org/officeDocument/2006/relationships/hyperlink" Target="https://www.youtube.com/watch?v=xYBUY1kZpf8&amp;t=1s"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F92EB-89A9-67CB-6A3B-56616660495C}"/>
              </a:ext>
            </a:extLst>
          </p:cNvPr>
          <p:cNvSpPr>
            <a:spLocks noGrp="1"/>
          </p:cNvSpPr>
          <p:nvPr>
            <p:ph type="ctrTitle"/>
          </p:nvPr>
        </p:nvSpPr>
        <p:spPr>
          <a:xfrm>
            <a:off x="1114625" y="2052530"/>
            <a:ext cx="10818421" cy="1301153"/>
          </a:xfrm>
        </p:spPr>
        <p:txBody>
          <a:bodyPr/>
          <a:lstStyle/>
          <a:p>
            <a:r>
              <a:rPr lang="en-GB" dirty="0"/>
              <a:t>SEMH Network </a:t>
            </a:r>
            <a:br>
              <a:rPr lang="en-GB" dirty="0"/>
            </a:br>
            <a:r>
              <a:rPr lang="en-GB" sz="6000" dirty="0"/>
              <a:t>Hampshire Virtual School</a:t>
            </a:r>
            <a:br>
              <a:rPr lang="en-GB" sz="6000" dirty="0"/>
            </a:br>
            <a:r>
              <a:rPr lang="en-GB" sz="2400" dirty="0"/>
              <a:t>26</a:t>
            </a:r>
            <a:r>
              <a:rPr lang="en-GB" sz="2400" baseline="30000" dirty="0"/>
              <a:t>th</a:t>
            </a:r>
            <a:r>
              <a:rPr lang="en-GB" sz="2400" dirty="0"/>
              <a:t> June 2025 </a:t>
            </a:r>
          </a:p>
        </p:txBody>
      </p:sp>
      <p:sp>
        <p:nvSpPr>
          <p:cNvPr id="3" name="Subtitle 2">
            <a:extLst>
              <a:ext uri="{FF2B5EF4-FFF2-40B4-BE49-F238E27FC236}">
                <a16:creationId xmlns:a16="http://schemas.microsoft.com/office/drawing/2014/main" id="{17509A6A-B28E-1A7B-56F1-D625B673D28C}"/>
              </a:ext>
            </a:extLst>
          </p:cNvPr>
          <p:cNvSpPr>
            <a:spLocks noGrp="1"/>
          </p:cNvSpPr>
          <p:nvPr>
            <p:ph type="subTitle" idx="1"/>
          </p:nvPr>
        </p:nvSpPr>
        <p:spPr>
          <a:xfrm>
            <a:off x="101520" y="3766131"/>
            <a:ext cx="11163300" cy="1199408"/>
          </a:xfrm>
        </p:spPr>
        <p:txBody>
          <a:bodyPr>
            <a:normAutofit fontScale="70000" lnSpcReduction="20000"/>
          </a:bodyPr>
          <a:lstStyle/>
          <a:p>
            <a:r>
              <a:rPr lang="en-GB" dirty="0"/>
              <a:t>Stacey Fleming – Education </a:t>
            </a:r>
            <a:r>
              <a:rPr lang="en-GB" dirty="0" err="1"/>
              <a:t>Advisor,Virtual</a:t>
            </a:r>
            <a:r>
              <a:rPr lang="en-GB" dirty="0"/>
              <a:t> School Extended Duties</a:t>
            </a:r>
          </a:p>
          <a:p>
            <a:r>
              <a:rPr lang="en-GB" dirty="0">
                <a:solidFill>
                  <a:srgbClr val="0070C0"/>
                </a:solidFill>
                <a:hlinkClick r:id="rId2">
                  <a:extLst>
                    <a:ext uri="{A12FA001-AC4F-418D-AE19-62706E023703}">
                      <ahyp:hlinkClr xmlns:ahyp="http://schemas.microsoft.com/office/drawing/2018/hyperlinkcolor" val="tx"/>
                    </a:ext>
                  </a:extLst>
                </a:hlinkClick>
              </a:rPr>
              <a:t>Stacey.Fleming2@hants.gov.uk</a:t>
            </a:r>
            <a:r>
              <a:rPr lang="en-GB" dirty="0">
                <a:solidFill>
                  <a:srgbClr val="0070C0"/>
                </a:solidFill>
              </a:rPr>
              <a:t>   </a:t>
            </a:r>
          </a:p>
          <a:p>
            <a:r>
              <a:rPr lang="en-GB" dirty="0">
                <a:solidFill>
                  <a:srgbClr val="0070C0"/>
                </a:solidFill>
                <a:hlinkClick r:id="rId3">
                  <a:extLst>
                    <a:ext uri="{A12FA001-AC4F-418D-AE19-62706E023703}">
                      <ahyp:hlinkClr xmlns:ahyp="http://schemas.microsoft.com/office/drawing/2018/hyperlinkcolor" val="tx"/>
                    </a:ext>
                  </a:extLst>
                </a:hlinkClick>
              </a:rPr>
              <a:t>VSExtendedDuties@hants.gov.uk</a:t>
            </a:r>
            <a:r>
              <a:rPr lang="en-GB" dirty="0">
                <a:solidFill>
                  <a:srgbClr val="0070C0"/>
                </a:solidFill>
              </a:rPr>
              <a:t> </a:t>
            </a:r>
          </a:p>
        </p:txBody>
      </p:sp>
      <p:sp>
        <p:nvSpPr>
          <p:cNvPr id="5" name="TextBox 4">
            <a:extLst>
              <a:ext uri="{FF2B5EF4-FFF2-40B4-BE49-F238E27FC236}">
                <a16:creationId xmlns:a16="http://schemas.microsoft.com/office/drawing/2014/main" id="{2B2E6AC1-6B44-D30D-F291-4C89909864ED}"/>
              </a:ext>
            </a:extLst>
          </p:cNvPr>
          <p:cNvSpPr txBox="1"/>
          <p:nvPr/>
        </p:nvSpPr>
        <p:spPr>
          <a:xfrm>
            <a:off x="5602147" y="4965539"/>
            <a:ext cx="6944810" cy="1631216"/>
          </a:xfrm>
          <a:prstGeom prst="rect">
            <a:avLst/>
          </a:prstGeom>
          <a:noFill/>
        </p:spPr>
        <p:txBody>
          <a:bodyPr wrap="square">
            <a:spAutoFit/>
          </a:bodyPr>
          <a:lstStyle/>
          <a:p>
            <a:r>
              <a:rPr lang="en-GB" sz="2000" b="0" kern="100" dirty="0">
                <a:solidFill>
                  <a:schemeClr val="accent2">
                    <a:lumMod val="50000"/>
                  </a:schemeClr>
                </a:solidFill>
                <a:effectLst/>
                <a:latin typeface="Bierstadt Display" panose="020B0004020202020204" pitchFamily="34" charset="0"/>
                <a:ea typeface="Calibri" panose="020F0502020204030204" pitchFamily="34" charset="0"/>
                <a:cs typeface="Times New Roman" panose="02020603050405020304" pitchFamily="18" charset="0"/>
              </a:rPr>
              <a:t>“Being able to feel safe with other people is probably the most important aspect of mental health. Safe connections are fundamental to meaningful and satisfying lives.” </a:t>
            </a:r>
            <a:br>
              <a:rPr lang="en-GB" sz="2000" b="0" kern="100" dirty="0">
                <a:solidFill>
                  <a:schemeClr val="accent2">
                    <a:lumMod val="50000"/>
                  </a:schemeClr>
                </a:solidFill>
                <a:effectLst/>
                <a:latin typeface="Bierstadt Display" panose="020B0004020202020204" pitchFamily="34" charset="0"/>
                <a:ea typeface="Calibri" panose="020F0502020204030204" pitchFamily="34" charset="0"/>
                <a:cs typeface="Times New Roman" panose="02020603050405020304" pitchFamily="18" charset="0"/>
              </a:rPr>
            </a:br>
            <a:br>
              <a:rPr lang="en-GB" sz="2000" kern="100" dirty="0">
                <a:solidFill>
                  <a:schemeClr val="accent2">
                    <a:lumMod val="50000"/>
                  </a:schemeClr>
                </a:solidFill>
                <a:effectLst/>
                <a:latin typeface="Bierstadt Display" panose="020B0004020202020204" pitchFamily="34" charset="0"/>
                <a:ea typeface="Calibri" panose="020F0502020204030204" pitchFamily="34" charset="0"/>
                <a:cs typeface="Times New Roman" panose="02020603050405020304" pitchFamily="18" charset="0"/>
              </a:rPr>
            </a:br>
            <a:r>
              <a:rPr lang="en-GB" sz="2000" b="1" kern="100" dirty="0">
                <a:solidFill>
                  <a:schemeClr val="accent2">
                    <a:lumMod val="50000"/>
                  </a:schemeClr>
                </a:solidFill>
                <a:effectLst/>
                <a:latin typeface="Bierstadt Display" panose="020B0004020202020204" pitchFamily="34" charset="0"/>
                <a:ea typeface="Calibri" panose="020F0502020204030204" pitchFamily="34" charset="0"/>
                <a:cs typeface="Times New Roman" panose="02020603050405020304" pitchFamily="18" charset="0"/>
              </a:rPr>
              <a:t>Bessel Van der Kolk, Psychiatrist and author</a:t>
            </a:r>
          </a:p>
        </p:txBody>
      </p:sp>
    </p:spTree>
    <p:extLst>
      <p:ext uri="{BB962C8B-B14F-4D97-AF65-F5344CB8AC3E}">
        <p14:creationId xmlns:p14="http://schemas.microsoft.com/office/powerpoint/2010/main" val="20146845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2CF2C2-F02E-D60D-87F8-24028171577F}"/>
              </a:ext>
            </a:extLst>
          </p:cNvPr>
          <p:cNvSpPr>
            <a:spLocks noGrp="1"/>
          </p:cNvSpPr>
          <p:nvPr>
            <p:ph type="title"/>
          </p:nvPr>
        </p:nvSpPr>
        <p:spPr>
          <a:xfrm>
            <a:off x="711200" y="295229"/>
            <a:ext cx="10775950" cy="871538"/>
          </a:xfrm>
        </p:spPr>
        <p:txBody>
          <a:bodyPr anchor="b">
            <a:noAutofit/>
          </a:bodyPr>
          <a:lstStyle/>
          <a:p>
            <a:r>
              <a:rPr lang="en-GB" sz="3200" dirty="0"/>
              <a:t>What makes the difference? </a:t>
            </a:r>
            <a:r>
              <a:rPr lang="en-GB" sz="3200" i="1" dirty="0"/>
              <a:t>Change the narrative!</a:t>
            </a:r>
            <a:endParaRPr lang="en-US" sz="3200" i="1" dirty="0"/>
          </a:p>
        </p:txBody>
      </p:sp>
      <p:graphicFrame>
        <p:nvGraphicFramePr>
          <p:cNvPr id="5" name="Content Placeholder 2">
            <a:extLst>
              <a:ext uri="{FF2B5EF4-FFF2-40B4-BE49-F238E27FC236}">
                <a16:creationId xmlns:a16="http://schemas.microsoft.com/office/drawing/2014/main" id="{73D3D068-B6A1-9F80-BC07-2B0296D54C10}"/>
              </a:ext>
            </a:extLst>
          </p:cNvPr>
          <p:cNvGraphicFramePr>
            <a:graphicFrameLocks noGrp="1"/>
          </p:cNvGraphicFramePr>
          <p:nvPr>
            <p:ph idx="1"/>
          </p:nvPr>
        </p:nvGraphicFramePr>
        <p:xfrm>
          <a:off x="4491915" y="1267204"/>
          <a:ext cx="7165244" cy="45128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2" descr="Iceberg Behavior Visual Printable (large) - Parents With Confidence">
            <a:extLst>
              <a:ext uri="{FF2B5EF4-FFF2-40B4-BE49-F238E27FC236}">
                <a16:creationId xmlns:a16="http://schemas.microsoft.com/office/drawing/2014/main" id="{8FD6D1C4-C0E2-296D-0804-033A25838796}"/>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2666" b="22448"/>
          <a:stretch/>
        </p:blipFill>
        <p:spPr bwMode="auto">
          <a:xfrm>
            <a:off x="210886" y="1993628"/>
            <a:ext cx="4086183" cy="3059969"/>
          </a:xfrm>
          <a:prstGeom prst="rect">
            <a:avLst/>
          </a:prstGeom>
          <a:solidFill>
            <a:srgbClr val="FFFFFF"/>
          </a:solidFill>
        </p:spPr>
      </p:pic>
    </p:spTree>
    <p:extLst>
      <p:ext uri="{BB962C8B-B14F-4D97-AF65-F5344CB8AC3E}">
        <p14:creationId xmlns:p14="http://schemas.microsoft.com/office/powerpoint/2010/main" val="2639620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723FA4-AE80-4925-9FED-CCDC29EB96B9}"/>
              </a:ext>
            </a:extLst>
          </p:cNvPr>
          <p:cNvSpPr>
            <a:spLocks noGrp="1"/>
          </p:cNvSpPr>
          <p:nvPr>
            <p:ph type="title"/>
          </p:nvPr>
        </p:nvSpPr>
        <p:spPr>
          <a:xfrm>
            <a:off x="427512" y="139494"/>
            <a:ext cx="10818420" cy="1325563"/>
          </a:xfrm>
        </p:spPr>
        <p:txBody>
          <a:bodyPr/>
          <a:lstStyle/>
          <a:p>
            <a:r>
              <a:rPr lang="en-GB" dirty="0"/>
              <a:t>I wonder if you see me</a:t>
            </a:r>
          </a:p>
        </p:txBody>
      </p:sp>
      <p:pic>
        <p:nvPicPr>
          <p:cNvPr id="4" name="Online Media 3" title="I Wonder If You See Me - A Spoken Word Poem About Childhood Trauma">
            <a:hlinkClick r:id="" action="ppaction://media"/>
            <a:extLst>
              <a:ext uri="{FF2B5EF4-FFF2-40B4-BE49-F238E27FC236}">
                <a16:creationId xmlns:a16="http://schemas.microsoft.com/office/drawing/2014/main" id="{2CC18B93-53AE-6836-6964-3BC8C6A2E951}"/>
              </a:ext>
            </a:extLst>
          </p:cNvPr>
          <p:cNvPicPr>
            <a:picLocks noGrp="1" noRot="1" noChangeAspect="1"/>
          </p:cNvPicPr>
          <p:nvPr>
            <p:ph idx="1"/>
            <a:videoFile r:link="rId1"/>
          </p:nvPr>
        </p:nvPicPr>
        <p:blipFill>
          <a:blip r:embed="rId4"/>
          <a:stretch>
            <a:fillRect/>
          </a:stretch>
        </p:blipFill>
        <p:spPr>
          <a:xfrm>
            <a:off x="2242343" y="1362488"/>
            <a:ext cx="7707313" cy="4351338"/>
          </a:xfrm>
          <a:prstGeom prst="rect">
            <a:avLst/>
          </a:prstGeom>
        </p:spPr>
      </p:pic>
      <p:sp>
        <p:nvSpPr>
          <p:cNvPr id="5" name="TextBox 4">
            <a:extLst>
              <a:ext uri="{FF2B5EF4-FFF2-40B4-BE49-F238E27FC236}">
                <a16:creationId xmlns:a16="http://schemas.microsoft.com/office/drawing/2014/main" id="{A19D07BF-7023-CE04-6C58-E63737913328}"/>
              </a:ext>
            </a:extLst>
          </p:cNvPr>
          <p:cNvSpPr txBox="1"/>
          <p:nvPr/>
        </p:nvSpPr>
        <p:spPr>
          <a:xfrm>
            <a:off x="7300356" y="5954877"/>
            <a:ext cx="6097978" cy="369332"/>
          </a:xfrm>
          <a:prstGeom prst="rect">
            <a:avLst/>
          </a:prstGeom>
          <a:noFill/>
        </p:spPr>
        <p:txBody>
          <a:bodyPr wrap="square">
            <a:spAutoFit/>
          </a:bodyPr>
          <a:lstStyle/>
          <a:p>
            <a:r>
              <a:rPr lang="en-GB" dirty="0">
                <a:hlinkClick r:id="rId5"/>
              </a:rPr>
              <a:t>https://www.youtube.com/watch?v=5qZ4-IlYi0Y</a:t>
            </a:r>
            <a:r>
              <a:rPr lang="en-GB" dirty="0"/>
              <a:t> </a:t>
            </a:r>
          </a:p>
        </p:txBody>
      </p:sp>
    </p:spTree>
    <p:extLst>
      <p:ext uri="{BB962C8B-B14F-4D97-AF65-F5344CB8AC3E}">
        <p14:creationId xmlns:p14="http://schemas.microsoft.com/office/powerpoint/2010/main" val="1557878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7DCC2C-B91B-FC05-342A-2061B6B4A2F8}"/>
              </a:ext>
            </a:extLst>
          </p:cNvPr>
          <p:cNvSpPr>
            <a:spLocks noGrp="1"/>
          </p:cNvSpPr>
          <p:nvPr>
            <p:ph type="title"/>
          </p:nvPr>
        </p:nvSpPr>
        <p:spPr>
          <a:xfrm>
            <a:off x="746026" y="330200"/>
            <a:ext cx="6131024" cy="857250"/>
          </a:xfrm>
        </p:spPr>
        <p:txBody>
          <a:bodyPr anchor="ctr">
            <a:normAutofit/>
          </a:bodyPr>
          <a:lstStyle/>
          <a:p>
            <a:r>
              <a:rPr lang="en-GB"/>
              <a:t>Secondary trauma</a:t>
            </a:r>
            <a:endParaRPr lang="en-US"/>
          </a:p>
        </p:txBody>
      </p:sp>
      <p:sp>
        <p:nvSpPr>
          <p:cNvPr id="4" name="Text Placeholder 3">
            <a:extLst>
              <a:ext uri="{FF2B5EF4-FFF2-40B4-BE49-F238E27FC236}">
                <a16:creationId xmlns:a16="http://schemas.microsoft.com/office/drawing/2014/main" id="{11B8526C-4E26-5C1E-70F0-6B12A65C604D}"/>
              </a:ext>
            </a:extLst>
          </p:cNvPr>
          <p:cNvSpPr>
            <a:spLocks noGrp="1"/>
          </p:cNvSpPr>
          <p:nvPr>
            <p:ph sz="half" idx="1"/>
          </p:nvPr>
        </p:nvSpPr>
        <p:spPr>
          <a:xfrm>
            <a:off x="-4858352" y="1345707"/>
            <a:ext cx="4756484" cy="3839325"/>
          </a:xfrm>
        </p:spPr>
        <p:txBody>
          <a:bodyPr>
            <a:normAutofit lnSpcReduction="10000"/>
          </a:bodyPr>
          <a:lstStyle/>
          <a:p>
            <a:pPr marL="0" indent="0">
              <a:lnSpc>
                <a:spcPct val="90000"/>
              </a:lnSpc>
              <a:buNone/>
            </a:pPr>
            <a:r>
              <a:rPr lang="en-US" b="0" i="0" dirty="0">
                <a:effectLst/>
              </a:rPr>
              <a:t>'Secondary' means that although the original (primary) trauma happened to someone else, the impact it's having in your life is traumatic for you. It doesn't mean it's any less significant than any other kind of [trauma], or any easier to deal with.</a:t>
            </a:r>
          </a:p>
          <a:p>
            <a:pPr marL="0" indent="0">
              <a:lnSpc>
                <a:spcPct val="90000"/>
              </a:lnSpc>
              <a:buNone/>
            </a:pPr>
            <a:r>
              <a:rPr lang="en-US" sz="1500" dirty="0"/>
              <a:t>Source: mind.org.uk</a:t>
            </a:r>
          </a:p>
        </p:txBody>
      </p:sp>
      <p:pic>
        <p:nvPicPr>
          <p:cNvPr id="14338" name="Picture 2" descr="I Didn't Know It Had a Name': Secondary Traumatic Stress and Educators | NEA">
            <a:extLst>
              <a:ext uri="{FF2B5EF4-FFF2-40B4-BE49-F238E27FC236}">
                <a16:creationId xmlns:a16="http://schemas.microsoft.com/office/drawing/2014/main" id="{2E669DC3-F508-A37C-C555-0CFCDC9C7F11}"/>
              </a:ext>
            </a:extLst>
          </p:cNvPr>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tretch>
            <a:fillRect/>
          </a:stretch>
        </p:blipFill>
        <p:spPr bwMode="auto">
          <a:xfrm>
            <a:off x="2952937" y="1228712"/>
            <a:ext cx="6079572" cy="4073314"/>
          </a:xfrm>
          <a:prstGeom prst="rect">
            <a:avLst/>
          </a:prstGeom>
          <a:solidFill>
            <a:srgbClr val="FFFFFF"/>
          </a:solidFill>
        </p:spPr>
      </p:pic>
      <p:sp>
        <p:nvSpPr>
          <p:cNvPr id="5" name="TextBox 4">
            <a:extLst>
              <a:ext uri="{FF2B5EF4-FFF2-40B4-BE49-F238E27FC236}">
                <a16:creationId xmlns:a16="http://schemas.microsoft.com/office/drawing/2014/main" id="{430BEFEE-41D9-4732-B2C8-08BF7839BF0D}"/>
              </a:ext>
            </a:extLst>
          </p:cNvPr>
          <p:cNvSpPr txBox="1"/>
          <p:nvPr/>
        </p:nvSpPr>
        <p:spPr>
          <a:xfrm>
            <a:off x="1730140" y="5726313"/>
            <a:ext cx="9367787" cy="369332"/>
          </a:xfrm>
          <a:prstGeom prst="rect">
            <a:avLst/>
          </a:prstGeom>
          <a:noFill/>
        </p:spPr>
        <p:txBody>
          <a:bodyPr wrap="square">
            <a:spAutoFit/>
          </a:bodyPr>
          <a:lstStyle/>
          <a:p>
            <a:r>
              <a:rPr lang="en-GB" b="0" i="0" dirty="0">
                <a:solidFill>
                  <a:schemeClr val="accent2">
                    <a:lumMod val="50000"/>
                  </a:schemeClr>
                </a:solidFill>
                <a:effectLst/>
                <a:latin typeface="Nunito Sans" panose="020F0502020204030204" pitchFamily="2" charset="0"/>
              </a:rPr>
              <a:t>Secondary trauma happens when a person is </a:t>
            </a:r>
            <a:r>
              <a:rPr lang="en-GB" b="1" i="0" u="sng" strike="noStrike" dirty="0">
                <a:solidFill>
                  <a:schemeClr val="accent2">
                    <a:lumMod val="50000"/>
                  </a:schemeClr>
                </a:solidFill>
                <a:effectLst/>
                <a:latin typeface="Nunito Sans" panose="020F0502020204030204" pitchFamily="2" charset="0"/>
                <a:hlinkClick r:id="rId4">
                  <a:extLst>
                    <a:ext uri="{A12FA001-AC4F-418D-AE19-62706E023703}">
                      <ahyp:hlinkClr xmlns:ahyp="http://schemas.microsoft.com/office/drawing/2018/hyperlinkcolor" val="tx"/>
                    </a:ext>
                  </a:extLst>
                </a:hlinkClick>
              </a:rPr>
              <a:t>indirectly exposed to traumatic events</a:t>
            </a:r>
            <a:r>
              <a:rPr lang="en-GB" b="0" i="0" dirty="0">
                <a:solidFill>
                  <a:schemeClr val="accent2">
                    <a:lumMod val="50000"/>
                  </a:schemeClr>
                </a:solidFill>
                <a:effectLst/>
                <a:latin typeface="Nunito Sans" panose="020F0502020204030204" pitchFamily="2" charset="0"/>
              </a:rPr>
              <a:t>. </a:t>
            </a:r>
            <a:endParaRPr lang="en-GB" dirty="0">
              <a:solidFill>
                <a:schemeClr val="accent2">
                  <a:lumMod val="50000"/>
                </a:schemeClr>
              </a:solidFill>
            </a:endParaRPr>
          </a:p>
        </p:txBody>
      </p:sp>
    </p:spTree>
    <p:extLst>
      <p:ext uri="{BB962C8B-B14F-4D97-AF65-F5344CB8AC3E}">
        <p14:creationId xmlns:p14="http://schemas.microsoft.com/office/powerpoint/2010/main" val="35057021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41513-F295-A2FB-5AA8-82990894DBEA}"/>
              </a:ext>
            </a:extLst>
          </p:cNvPr>
          <p:cNvSpPr>
            <a:spLocks noGrp="1"/>
          </p:cNvSpPr>
          <p:nvPr>
            <p:ph type="title"/>
          </p:nvPr>
        </p:nvSpPr>
        <p:spPr>
          <a:xfrm>
            <a:off x="163074" y="-147675"/>
            <a:ext cx="10818420" cy="1325563"/>
          </a:xfrm>
        </p:spPr>
        <p:txBody>
          <a:bodyPr/>
          <a:lstStyle/>
          <a:p>
            <a:r>
              <a:rPr lang="en-GB" dirty="0"/>
              <a:t>Virtual School offer:</a:t>
            </a:r>
          </a:p>
        </p:txBody>
      </p:sp>
      <p:pic>
        <p:nvPicPr>
          <p:cNvPr id="4" name="Picture 3">
            <a:extLst>
              <a:ext uri="{FF2B5EF4-FFF2-40B4-BE49-F238E27FC236}">
                <a16:creationId xmlns:a16="http://schemas.microsoft.com/office/drawing/2014/main" id="{7E78A491-D407-7F7F-4B17-8826791B8C67}"/>
              </a:ext>
            </a:extLst>
          </p:cNvPr>
          <p:cNvPicPr>
            <a:picLocks noChangeAspect="1"/>
          </p:cNvPicPr>
          <p:nvPr/>
        </p:nvPicPr>
        <p:blipFill>
          <a:blip r:embed="rId3"/>
          <a:stretch>
            <a:fillRect/>
          </a:stretch>
        </p:blipFill>
        <p:spPr>
          <a:xfrm>
            <a:off x="0" y="808535"/>
            <a:ext cx="5116168" cy="2376416"/>
          </a:xfrm>
          <a:prstGeom prst="rect">
            <a:avLst/>
          </a:prstGeom>
        </p:spPr>
      </p:pic>
      <p:pic>
        <p:nvPicPr>
          <p:cNvPr id="11" name="Picture 10">
            <a:extLst>
              <a:ext uri="{FF2B5EF4-FFF2-40B4-BE49-F238E27FC236}">
                <a16:creationId xmlns:a16="http://schemas.microsoft.com/office/drawing/2014/main" id="{50B61E83-5596-DE93-1919-A25D918A57AE}"/>
              </a:ext>
            </a:extLst>
          </p:cNvPr>
          <p:cNvPicPr>
            <a:picLocks noChangeAspect="1"/>
          </p:cNvPicPr>
          <p:nvPr/>
        </p:nvPicPr>
        <p:blipFill>
          <a:blip r:embed="rId4"/>
          <a:stretch>
            <a:fillRect/>
          </a:stretch>
        </p:blipFill>
        <p:spPr>
          <a:xfrm>
            <a:off x="6025212" y="5304015"/>
            <a:ext cx="4625439" cy="1463416"/>
          </a:xfrm>
          <a:prstGeom prst="rect">
            <a:avLst/>
          </a:prstGeom>
        </p:spPr>
      </p:pic>
      <p:pic>
        <p:nvPicPr>
          <p:cNvPr id="12" name="Picture 11">
            <a:extLst>
              <a:ext uri="{FF2B5EF4-FFF2-40B4-BE49-F238E27FC236}">
                <a16:creationId xmlns:a16="http://schemas.microsoft.com/office/drawing/2014/main" id="{E43976CC-2543-714C-45B9-EE05532EB7DD}"/>
              </a:ext>
            </a:extLst>
          </p:cNvPr>
          <p:cNvPicPr>
            <a:picLocks noChangeAspect="1"/>
          </p:cNvPicPr>
          <p:nvPr/>
        </p:nvPicPr>
        <p:blipFill>
          <a:blip r:embed="rId5"/>
          <a:stretch>
            <a:fillRect/>
          </a:stretch>
        </p:blipFill>
        <p:spPr>
          <a:xfrm>
            <a:off x="9918821" y="3644134"/>
            <a:ext cx="2125346" cy="2810531"/>
          </a:xfrm>
          <a:prstGeom prst="rect">
            <a:avLst/>
          </a:prstGeom>
        </p:spPr>
      </p:pic>
      <p:sp>
        <p:nvSpPr>
          <p:cNvPr id="13" name="TextBox 12">
            <a:extLst>
              <a:ext uri="{FF2B5EF4-FFF2-40B4-BE49-F238E27FC236}">
                <a16:creationId xmlns:a16="http://schemas.microsoft.com/office/drawing/2014/main" id="{5A22C41B-341D-5E84-44D1-2FC9979ED76F}"/>
              </a:ext>
            </a:extLst>
          </p:cNvPr>
          <p:cNvSpPr txBox="1"/>
          <p:nvPr/>
        </p:nvSpPr>
        <p:spPr>
          <a:xfrm>
            <a:off x="175683" y="5171816"/>
            <a:ext cx="5689938" cy="1661993"/>
          </a:xfrm>
          <a:prstGeom prst="rect">
            <a:avLst/>
          </a:prstGeom>
          <a:noFill/>
        </p:spPr>
        <p:txBody>
          <a:bodyPr wrap="square" rtlCol="0">
            <a:spAutoFit/>
          </a:bodyPr>
          <a:lstStyle/>
          <a:p>
            <a:r>
              <a:rPr lang="en-GB" sz="2800" dirty="0">
                <a:solidFill>
                  <a:srgbClr val="0070C0"/>
                </a:solidFill>
                <a:hlinkClick r:id="rId6">
                  <a:extLst>
                    <a:ext uri="{A12FA001-AC4F-418D-AE19-62706E023703}">
                      <ahyp:hlinkClr xmlns:ahyp="http://schemas.microsoft.com/office/drawing/2018/hyperlinkcolor" val="tx"/>
                    </a:ext>
                  </a:extLst>
                </a:hlinkClick>
              </a:rPr>
              <a:t>virtualschool@hants.gov.uk</a:t>
            </a:r>
            <a:endParaRPr lang="en-GB" sz="2800" dirty="0">
              <a:solidFill>
                <a:srgbClr val="0070C0"/>
              </a:solidFill>
            </a:endParaRPr>
          </a:p>
          <a:p>
            <a:endParaRPr lang="en-GB" sz="2800" dirty="0">
              <a:solidFill>
                <a:srgbClr val="0070C0"/>
              </a:solidFill>
            </a:endParaRPr>
          </a:p>
          <a:p>
            <a:r>
              <a:rPr lang="en-GB" sz="2800" dirty="0">
                <a:solidFill>
                  <a:srgbClr val="0070C0"/>
                </a:solidFill>
                <a:hlinkClick r:id="rId7">
                  <a:extLst>
                    <a:ext uri="{A12FA001-AC4F-418D-AE19-62706E023703}">
                      <ahyp:hlinkClr xmlns:ahyp="http://schemas.microsoft.com/office/drawing/2018/hyperlinkcolor" val="tx"/>
                    </a:ext>
                  </a:extLst>
                </a:hlinkClick>
              </a:rPr>
              <a:t>VSExtendedDuties@hants.gov.uk</a:t>
            </a:r>
            <a:endParaRPr lang="en-GB" sz="2800" dirty="0">
              <a:solidFill>
                <a:srgbClr val="0070C0"/>
              </a:solidFill>
            </a:endParaRPr>
          </a:p>
          <a:p>
            <a:endParaRPr lang="en-GB" dirty="0"/>
          </a:p>
        </p:txBody>
      </p:sp>
      <p:pic>
        <p:nvPicPr>
          <p:cNvPr id="15" name="Picture 14">
            <a:extLst>
              <a:ext uri="{FF2B5EF4-FFF2-40B4-BE49-F238E27FC236}">
                <a16:creationId xmlns:a16="http://schemas.microsoft.com/office/drawing/2014/main" id="{B4B41302-57F1-0460-9B19-B27B7751C71D}"/>
              </a:ext>
            </a:extLst>
          </p:cNvPr>
          <p:cNvPicPr>
            <a:picLocks noChangeAspect="1"/>
          </p:cNvPicPr>
          <p:nvPr/>
        </p:nvPicPr>
        <p:blipFill>
          <a:blip r:embed="rId8"/>
          <a:stretch>
            <a:fillRect/>
          </a:stretch>
        </p:blipFill>
        <p:spPr>
          <a:xfrm>
            <a:off x="234059" y="3659544"/>
            <a:ext cx="4612829" cy="946360"/>
          </a:xfrm>
          <a:prstGeom prst="rect">
            <a:avLst/>
          </a:prstGeom>
        </p:spPr>
      </p:pic>
      <p:sp>
        <p:nvSpPr>
          <p:cNvPr id="3" name="TextBox 2">
            <a:extLst>
              <a:ext uri="{FF2B5EF4-FFF2-40B4-BE49-F238E27FC236}">
                <a16:creationId xmlns:a16="http://schemas.microsoft.com/office/drawing/2014/main" id="{2E50F8F7-6F1A-ECBE-8A57-D0F8C54FB7EA}"/>
              </a:ext>
            </a:extLst>
          </p:cNvPr>
          <p:cNvSpPr txBox="1"/>
          <p:nvPr/>
        </p:nvSpPr>
        <p:spPr>
          <a:xfrm>
            <a:off x="7823831" y="3009060"/>
            <a:ext cx="4033092" cy="861774"/>
          </a:xfrm>
          <a:prstGeom prst="rect">
            <a:avLst/>
          </a:prstGeom>
          <a:noFill/>
        </p:spPr>
        <p:txBody>
          <a:bodyPr wrap="square" rtlCol="0">
            <a:spAutoFit/>
          </a:bodyPr>
          <a:lstStyle/>
          <a:p>
            <a:r>
              <a:rPr lang="en-GB" sz="1600" u="sng" dirty="0">
                <a:solidFill>
                  <a:srgbClr val="0070C0"/>
                </a:solidFill>
                <a:effectLst/>
                <a:latin typeface="Arial" panose="020B0604020202020204" pitchFamily="34" charset="0"/>
                <a:ea typeface="Aptos" panose="020B0004020202020204" pitchFamily="34" charset="0"/>
                <a:cs typeface="Aptos" panose="020B0004020202020204" pitchFamily="34" charset="0"/>
                <a:hlinkClick r:id="rId9">
                  <a:extLst>
                    <a:ext uri="{A12FA001-AC4F-418D-AE19-62706E023703}">
                      <ahyp:hlinkClr xmlns:ahyp="http://schemas.microsoft.com/office/drawing/2018/hyperlinkcolor" val="tx"/>
                    </a:ext>
                  </a:extLst>
                </a:hlinkClick>
              </a:rPr>
              <a:t>Hampshire Virtual School | Education and learning | Hampshire County Council</a:t>
            </a:r>
            <a:endParaRPr lang="en-GB" sz="1600" dirty="0">
              <a:solidFill>
                <a:srgbClr val="0070C0"/>
              </a:solidFill>
              <a:effectLst/>
              <a:latin typeface="Aptos" panose="020B0004020202020204" pitchFamily="34" charset="0"/>
              <a:ea typeface="Aptos" panose="020B0004020202020204" pitchFamily="34" charset="0"/>
              <a:cs typeface="Aptos" panose="020B0004020202020204" pitchFamily="34" charset="0"/>
            </a:endParaRPr>
          </a:p>
          <a:p>
            <a:endParaRPr lang="en-GB" dirty="0"/>
          </a:p>
        </p:txBody>
      </p:sp>
      <p:sp>
        <p:nvSpPr>
          <p:cNvPr id="6" name="TextBox 5">
            <a:extLst>
              <a:ext uri="{FF2B5EF4-FFF2-40B4-BE49-F238E27FC236}">
                <a16:creationId xmlns:a16="http://schemas.microsoft.com/office/drawing/2014/main" id="{4948D8F9-794F-585A-60DC-00E1E06BE401}"/>
              </a:ext>
            </a:extLst>
          </p:cNvPr>
          <p:cNvSpPr txBox="1"/>
          <p:nvPr/>
        </p:nvSpPr>
        <p:spPr>
          <a:xfrm>
            <a:off x="7975272" y="5790558"/>
            <a:ext cx="10355282" cy="338554"/>
          </a:xfrm>
          <a:prstGeom prst="rect">
            <a:avLst/>
          </a:prstGeom>
          <a:noFill/>
        </p:spPr>
        <p:txBody>
          <a:bodyPr wrap="square">
            <a:spAutoFit/>
          </a:bodyPr>
          <a:lstStyle/>
          <a:p>
            <a:r>
              <a:rPr lang="en-GB" sz="1600" dirty="0">
                <a:solidFill>
                  <a:srgbClr val="0070C0"/>
                </a:solidFill>
                <a:latin typeface="Arial" panose="020B0604020202020204" pitchFamily="34" charset="0"/>
                <a:cs typeface="Arial" panose="020B0604020202020204" pitchFamily="34" charset="0"/>
                <a:hlinkClick r:id="rId10">
                  <a:extLst>
                    <a:ext uri="{A12FA001-AC4F-418D-AE19-62706E023703}">
                      <ahyp:hlinkClr xmlns:ahyp="http://schemas.microsoft.com/office/drawing/2018/hyperlinkcolor" val="tx"/>
                    </a:ext>
                  </a:extLst>
                </a:hlinkClick>
              </a:rPr>
              <a:t>Course: PEP toolkit</a:t>
            </a:r>
            <a:endParaRPr lang="en-GB" sz="1600" dirty="0">
              <a:solidFill>
                <a:srgbClr val="0070C0"/>
              </a:solidFill>
              <a:latin typeface="Arial" panose="020B0604020202020204" pitchFamily="34" charset="0"/>
              <a:cs typeface="Arial" panose="020B0604020202020204" pitchFamily="34" charset="0"/>
            </a:endParaRPr>
          </a:p>
        </p:txBody>
      </p:sp>
      <p:pic>
        <p:nvPicPr>
          <p:cNvPr id="14" name="Picture 13">
            <a:extLst>
              <a:ext uri="{FF2B5EF4-FFF2-40B4-BE49-F238E27FC236}">
                <a16:creationId xmlns:a16="http://schemas.microsoft.com/office/drawing/2014/main" id="{015E75FD-5638-10FB-5E5C-9C4700C0893A}"/>
              </a:ext>
            </a:extLst>
          </p:cNvPr>
          <p:cNvPicPr>
            <a:picLocks noChangeAspect="1"/>
          </p:cNvPicPr>
          <p:nvPr/>
        </p:nvPicPr>
        <p:blipFill>
          <a:blip r:embed="rId11"/>
          <a:stretch>
            <a:fillRect/>
          </a:stretch>
        </p:blipFill>
        <p:spPr>
          <a:xfrm>
            <a:off x="7823831" y="345184"/>
            <a:ext cx="3830997" cy="2594776"/>
          </a:xfrm>
          <a:prstGeom prst="rect">
            <a:avLst/>
          </a:prstGeom>
        </p:spPr>
      </p:pic>
      <p:pic>
        <p:nvPicPr>
          <p:cNvPr id="17" name="Picture 16">
            <a:extLst>
              <a:ext uri="{FF2B5EF4-FFF2-40B4-BE49-F238E27FC236}">
                <a16:creationId xmlns:a16="http://schemas.microsoft.com/office/drawing/2014/main" id="{DED173BD-F858-4E90-D41B-3568C8E2D054}"/>
              </a:ext>
            </a:extLst>
          </p:cNvPr>
          <p:cNvPicPr>
            <a:picLocks noChangeAspect="1"/>
          </p:cNvPicPr>
          <p:nvPr/>
        </p:nvPicPr>
        <p:blipFill>
          <a:blip r:embed="rId12"/>
          <a:stretch>
            <a:fillRect/>
          </a:stretch>
        </p:blipFill>
        <p:spPr>
          <a:xfrm>
            <a:off x="5140861" y="1563875"/>
            <a:ext cx="2472058" cy="3348396"/>
          </a:xfrm>
          <a:prstGeom prst="rect">
            <a:avLst/>
          </a:prstGeom>
        </p:spPr>
      </p:pic>
      <p:sp>
        <p:nvSpPr>
          <p:cNvPr id="19" name="TextBox 18">
            <a:extLst>
              <a:ext uri="{FF2B5EF4-FFF2-40B4-BE49-F238E27FC236}">
                <a16:creationId xmlns:a16="http://schemas.microsoft.com/office/drawing/2014/main" id="{74186A04-6040-CF69-4A6D-DD33DAB8D3C1}"/>
              </a:ext>
            </a:extLst>
          </p:cNvPr>
          <p:cNvSpPr txBox="1"/>
          <p:nvPr/>
        </p:nvSpPr>
        <p:spPr>
          <a:xfrm>
            <a:off x="4640329" y="4833262"/>
            <a:ext cx="10400096" cy="338554"/>
          </a:xfrm>
          <a:prstGeom prst="rect">
            <a:avLst/>
          </a:prstGeom>
          <a:noFill/>
        </p:spPr>
        <p:txBody>
          <a:bodyPr wrap="square">
            <a:spAutoFit/>
          </a:bodyPr>
          <a:lstStyle/>
          <a:p>
            <a:r>
              <a:rPr lang="en-GB" sz="1600" dirty="0">
                <a:solidFill>
                  <a:srgbClr val="0070C0"/>
                </a:solidFill>
                <a:latin typeface="Arial" panose="020B0604020202020204" pitchFamily="34" charset="0"/>
                <a:cs typeface="Arial" panose="020B0604020202020204" pitchFamily="34" charset="0"/>
                <a:hlinkClick r:id="rId13">
                  <a:extLst>
                    <a:ext uri="{A12FA001-AC4F-418D-AE19-62706E023703}">
                      <ahyp:hlinkClr xmlns:ahyp="http://schemas.microsoft.com/office/drawing/2018/hyperlinkcolor" val="tx"/>
                    </a:ext>
                  </a:extLst>
                </a:hlinkClick>
              </a:rPr>
              <a:t>Hampshire Virtual School and College</a:t>
            </a:r>
            <a:endParaRPr lang="en-GB" sz="1600" dirty="0">
              <a:solidFill>
                <a:srgbClr val="0070C0"/>
              </a:solidFill>
              <a:latin typeface="Arial" panose="020B0604020202020204" pitchFamily="34" charset="0"/>
              <a:cs typeface="Arial" panose="020B0604020202020204" pitchFamily="34" charset="0"/>
            </a:endParaRPr>
          </a:p>
        </p:txBody>
      </p:sp>
      <p:pic>
        <p:nvPicPr>
          <p:cNvPr id="21" name="Picture 20">
            <a:extLst>
              <a:ext uri="{FF2B5EF4-FFF2-40B4-BE49-F238E27FC236}">
                <a16:creationId xmlns:a16="http://schemas.microsoft.com/office/drawing/2014/main" id="{7723C6E3-84B3-D96D-42E2-DDD080EFFC8C}"/>
              </a:ext>
            </a:extLst>
          </p:cNvPr>
          <p:cNvPicPr>
            <a:picLocks noChangeAspect="1"/>
          </p:cNvPicPr>
          <p:nvPr/>
        </p:nvPicPr>
        <p:blipFill>
          <a:blip r:embed="rId14"/>
          <a:stretch>
            <a:fillRect/>
          </a:stretch>
        </p:blipFill>
        <p:spPr>
          <a:xfrm>
            <a:off x="4658078" y="5368939"/>
            <a:ext cx="762039" cy="666784"/>
          </a:xfrm>
          <a:prstGeom prst="rect">
            <a:avLst/>
          </a:prstGeom>
        </p:spPr>
      </p:pic>
    </p:spTree>
    <p:extLst>
      <p:ext uri="{BB962C8B-B14F-4D97-AF65-F5344CB8AC3E}">
        <p14:creationId xmlns:p14="http://schemas.microsoft.com/office/powerpoint/2010/main" val="5096285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28A7D1-70A8-085F-3B36-6811A49726A8}"/>
              </a:ext>
            </a:extLst>
          </p:cNvPr>
          <p:cNvPicPr>
            <a:picLocks noChangeAspect="1"/>
          </p:cNvPicPr>
          <p:nvPr/>
        </p:nvPicPr>
        <p:blipFill>
          <a:blip r:embed="rId3"/>
          <a:stretch>
            <a:fillRect/>
          </a:stretch>
        </p:blipFill>
        <p:spPr>
          <a:xfrm>
            <a:off x="166158" y="382791"/>
            <a:ext cx="11859683" cy="6110605"/>
          </a:xfrm>
          <a:prstGeom prst="rect">
            <a:avLst/>
          </a:prstGeom>
        </p:spPr>
      </p:pic>
      <p:sp>
        <p:nvSpPr>
          <p:cNvPr id="3" name="TextBox 2">
            <a:extLst>
              <a:ext uri="{FF2B5EF4-FFF2-40B4-BE49-F238E27FC236}">
                <a16:creationId xmlns:a16="http://schemas.microsoft.com/office/drawing/2014/main" id="{FBAE1733-C098-D5CC-4E2A-86CBD9FC63E9}"/>
              </a:ext>
            </a:extLst>
          </p:cNvPr>
          <p:cNvSpPr txBox="1"/>
          <p:nvPr/>
        </p:nvSpPr>
        <p:spPr>
          <a:xfrm>
            <a:off x="498107" y="6105877"/>
            <a:ext cx="6097604" cy="369332"/>
          </a:xfrm>
          <a:prstGeom prst="rect">
            <a:avLst/>
          </a:prstGeom>
          <a:noFill/>
        </p:spPr>
        <p:txBody>
          <a:bodyPr wrap="square">
            <a:spAutoFit/>
          </a:bodyPr>
          <a:lstStyle/>
          <a:p>
            <a:r>
              <a:rPr lang="en-GB" dirty="0">
                <a:solidFill>
                  <a:srgbClr val="0070C0"/>
                </a:solidFill>
                <a:hlinkClick r:id="rId4">
                  <a:extLst>
                    <a:ext uri="{A12FA001-AC4F-418D-AE19-62706E023703}">
                      <ahyp:hlinkClr xmlns:ahyp="http://schemas.microsoft.com/office/drawing/2018/hyperlinkcolor" val="tx"/>
                    </a:ext>
                  </a:extLst>
                </a:hlinkClick>
              </a:rPr>
              <a:t>Reach2Teach: Behaviour Intervention Guide (BIG) APP</a:t>
            </a:r>
            <a:endParaRPr lang="en-GB" dirty="0">
              <a:solidFill>
                <a:srgbClr val="0070C0"/>
              </a:solidFill>
            </a:endParaRPr>
          </a:p>
        </p:txBody>
      </p:sp>
    </p:spTree>
    <p:extLst>
      <p:ext uri="{BB962C8B-B14F-4D97-AF65-F5344CB8AC3E}">
        <p14:creationId xmlns:p14="http://schemas.microsoft.com/office/powerpoint/2010/main" val="18888767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2663567-A9C3-2346-14DB-55CDD191186F}"/>
              </a:ext>
            </a:extLst>
          </p:cNvPr>
          <p:cNvPicPr>
            <a:picLocks noChangeAspect="1"/>
          </p:cNvPicPr>
          <p:nvPr/>
        </p:nvPicPr>
        <p:blipFill>
          <a:blip r:embed="rId3"/>
          <a:stretch>
            <a:fillRect/>
          </a:stretch>
        </p:blipFill>
        <p:spPr>
          <a:xfrm>
            <a:off x="364983" y="185177"/>
            <a:ext cx="7338861" cy="1505628"/>
          </a:xfrm>
          <a:prstGeom prst="rect">
            <a:avLst/>
          </a:prstGeom>
        </p:spPr>
      </p:pic>
      <p:pic>
        <p:nvPicPr>
          <p:cNvPr id="8" name="Picture 7">
            <a:extLst>
              <a:ext uri="{FF2B5EF4-FFF2-40B4-BE49-F238E27FC236}">
                <a16:creationId xmlns:a16="http://schemas.microsoft.com/office/drawing/2014/main" id="{4410D9EB-A633-30C9-5360-9A7EC067C8BD}"/>
              </a:ext>
            </a:extLst>
          </p:cNvPr>
          <p:cNvPicPr>
            <a:picLocks noChangeAspect="1"/>
          </p:cNvPicPr>
          <p:nvPr/>
        </p:nvPicPr>
        <p:blipFill>
          <a:blip r:embed="rId4"/>
          <a:stretch>
            <a:fillRect/>
          </a:stretch>
        </p:blipFill>
        <p:spPr>
          <a:xfrm>
            <a:off x="10363336" y="185177"/>
            <a:ext cx="1301471" cy="4498170"/>
          </a:xfrm>
          <a:prstGeom prst="rect">
            <a:avLst/>
          </a:prstGeom>
        </p:spPr>
      </p:pic>
      <p:pic>
        <p:nvPicPr>
          <p:cNvPr id="12" name="Picture 11">
            <a:extLst>
              <a:ext uri="{FF2B5EF4-FFF2-40B4-BE49-F238E27FC236}">
                <a16:creationId xmlns:a16="http://schemas.microsoft.com/office/drawing/2014/main" id="{23F68238-C582-ED07-C915-212A72EA3371}"/>
              </a:ext>
            </a:extLst>
          </p:cNvPr>
          <p:cNvPicPr>
            <a:picLocks noChangeAspect="1"/>
          </p:cNvPicPr>
          <p:nvPr/>
        </p:nvPicPr>
        <p:blipFill>
          <a:blip r:embed="rId5"/>
          <a:stretch>
            <a:fillRect/>
          </a:stretch>
        </p:blipFill>
        <p:spPr>
          <a:xfrm>
            <a:off x="527193" y="2002753"/>
            <a:ext cx="6094070" cy="2511496"/>
          </a:xfrm>
          <a:prstGeom prst="rect">
            <a:avLst/>
          </a:prstGeom>
        </p:spPr>
      </p:pic>
      <p:sp>
        <p:nvSpPr>
          <p:cNvPr id="13" name="TextBox 12">
            <a:extLst>
              <a:ext uri="{FF2B5EF4-FFF2-40B4-BE49-F238E27FC236}">
                <a16:creationId xmlns:a16="http://schemas.microsoft.com/office/drawing/2014/main" id="{A3570C11-85F7-420D-0797-B1DCD1046A67}"/>
              </a:ext>
            </a:extLst>
          </p:cNvPr>
          <p:cNvSpPr txBox="1"/>
          <p:nvPr/>
        </p:nvSpPr>
        <p:spPr>
          <a:xfrm>
            <a:off x="987378" y="4826197"/>
            <a:ext cx="6094070" cy="369332"/>
          </a:xfrm>
          <a:prstGeom prst="rect">
            <a:avLst/>
          </a:prstGeom>
          <a:noFill/>
        </p:spPr>
        <p:txBody>
          <a:bodyPr wrap="square">
            <a:spAutoFit/>
          </a:bodyPr>
          <a:lstStyle/>
          <a:p>
            <a:r>
              <a:rPr lang="en-GB" sz="1800" b="1" u="sng" dirty="0">
                <a:solidFill>
                  <a:srgbClr val="0070C0"/>
                </a:solidFill>
                <a:effectLst/>
                <a:latin typeface="Arial" panose="020B0604020202020204" pitchFamily="34" charset="0"/>
                <a:ea typeface="Aptos" panose="020B0004020202020204" pitchFamily="34" charset="0"/>
                <a:cs typeface="Aptos" panose="020B0004020202020204" pitchFamily="34" charset="0"/>
                <a:hlinkClick r:id="rId6" tooltip="https://forms.office.com/Pages/DesignPageV2.aspx?subpage=design&amp;FormId=tdiBPwfuF0yGnB20OQGNm3kgH8kO8PNCm5QcLNW8LWpUN0RSUjdETVVMQlZUNlAyRzRNWjlVMVJOVS4u&amp;Token=bfe1dfd468534c7f869ed30202e787d8">
                  <a:extLst>
                    <a:ext uri="{A12FA001-AC4F-418D-AE19-62706E023703}">
                      <ahyp:hlinkClr xmlns:ahyp="http://schemas.microsoft.com/office/drawing/2018/hyperlinkcolor" val="tx"/>
                    </a:ext>
                  </a:extLst>
                </a:hlinkClick>
              </a:rPr>
              <a:t>ARC Pathway registration</a:t>
            </a:r>
            <a:endParaRPr lang="en-GB" b="1" dirty="0">
              <a:solidFill>
                <a:srgbClr val="0070C0"/>
              </a:solidFill>
            </a:endParaRPr>
          </a:p>
        </p:txBody>
      </p:sp>
      <p:pic>
        <p:nvPicPr>
          <p:cNvPr id="14" name="Picture 13">
            <a:extLst>
              <a:ext uri="{FF2B5EF4-FFF2-40B4-BE49-F238E27FC236}">
                <a16:creationId xmlns:a16="http://schemas.microsoft.com/office/drawing/2014/main" id="{4A3DB8AA-C74E-D28F-8346-FFCC14A9AAFD}"/>
              </a:ext>
            </a:extLst>
          </p:cNvPr>
          <p:cNvPicPr>
            <a:picLocks noChangeAspect="1"/>
          </p:cNvPicPr>
          <p:nvPr/>
        </p:nvPicPr>
        <p:blipFill>
          <a:blip r:embed="rId7"/>
          <a:stretch>
            <a:fillRect/>
          </a:stretch>
        </p:blipFill>
        <p:spPr>
          <a:xfrm>
            <a:off x="4807992" y="2002753"/>
            <a:ext cx="6850252" cy="4401261"/>
          </a:xfrm>
          <a:prstGeom prst="rect">
            <a:avLst/>
          </a:prstGeom>
        </p:spPr>
      </p:pic>
    </p:spTree>
    <p:extLst>
      <p:ext uri="{BB962C8B-B14F-4D97-AF65-F5344CB8AC3E}">
        <p14:creationId xmlns:p14="http://schemas.microsoft.com/office/powerpoint/2010/main" val="41036377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2BF814-FE71-72D9-2244-9D097F5C76BF}"/>
              </a:ext>
            </a:extLst>
          </p:cNvPr>
          <p:cNvSpPr>
            <a:spLocks noGrp="1"/>
          </p:cNvSpPr>
          <p:nvPr>
            <p:ph type="title"/>
          </p:nvPr>
        </p:nvSpPr>
        <p:spPr>
          <a:xfrm>
            <a:off x="407387" y="0"/>
            <a:ext cx="10818420" cy="1325563"/>
          </a:xfrm>
        </p:spPr>
        <p:txBody>
          <a:bodyPr/>
          <a:lstStyle/>
          <a:p>
            <a:r>
              <a:rPr lang="en-GB" dirty="0"/>
              <a:t>Useful links</a:t>
            </a:r>
          </a:p>
        </p:txBody>
      </p:sp>
      <p:sp>
        <p:nvSpPr>
          <p:cNvPr id="3" name="Content Placeholder 2">
            <a:extLst>
              <a:ext uri="{FF2B5EF4-FFF2-40B4-BE49-F238E27FC236}">
                <a16:creationId xmlns:a16="http://schemas.microsoft.com/office/drawing/2014/main" id="{8C09EB28-14E0-0DEC-689F-990BEA22738E}"/>
              </a:ext>
            </a:extLst>
          </p:cNvPr>
          <p:cNvSpPr>
            <a:spLocks noGrp="1"/>
          </p:cNvSpPr>
          <p:nvPr>
            <p:ph idx="1"/>
          </p:nvPr>
        </p:nvSpPr>
        <p:spPr>
          <a:xfrm>
            <a:off x="609788" y="1069586"/>
            <a:ext cx="10818420" cy="4003779"/>
          </a:xfrm>
        </p:spPr>
        <p:txBody>
          <a:bodyPr>
            <a:normAutofit lnSpcReduction="10000"/>
          </a:bodyPr>
          <a:lstStyle/>
          <a:p>
            <a:pPr marL="285750" indent="-285750">
              <a:buFont typeface="Arial" panose="020B0604020202020204" pitchFamily="34" charset="0"/>
              <a:buChar char="•"/>
            </a:pPr>
            <a:r>
              <a:rPr lang="en-GB" sz="1600" dirty="0">
                <a:solidFill>
                  <a:srgbClr val="00B0F0"/>
                </a:solidFill>
              </a:rPr>
              <a:t>Beacon House – </a:t>
            </a:r>
            <a:r>
              <a:rPr lang="en-GB" sz="1600" dirty="0">
                <a:solidFill>
                  <a:srgbClr val="0070C0"/>
                </a:solidFill>
                <a:hlinkClick r:id="rId3">
                  <a:extLst>
                    <a:ext uri="{A12FA001-AC4F-418D-AE19-62706E023703}">
                      <ahyp:hlinkClr xmlns:ahyp="http://schemas.microsoft.com/office/drawing/2018/hyperlinkcolor" val="tx"/>
                    </a:ext>
                  </a:extLst>
                </a:hlinkClick>
              </a:rPr>
              <a:t>https://beaconhouse.org.uk</a:t>
            </a:r>
            <a:endParaRPr lang="en-GB" sz="1600" dirty="0">
              <a:solidFill>
                <a:srgbClr val="0070C0"/>
              </a:solidFill>
            </a:endParaRPr>
          </a:p>
          <a:p>
            <a:pPr marL="285750" indent="-285750">
              <a:buFont typeface="Arial" panose="020B0604020202020204" pitchFamily="34" charset="0"/>
              <a:buChar char="•"/>
            </a:pPr>
            <a:r>
              <a:rPr lang="en-GB" sz="1600" dirty="0">
                <a:solidFill>
                  <a:srgbClr val="00B0F0"/>
                </a:solidFill>
              </a:rPr>
              <a:t>Anna Freud – </a:t>
            </a:r>
            <a:r>
              <a:rPr lang="en-GB" sz="1600" dirty="0">
                <a:solidFill>
                  <a:srgbClr val="0070C0"/>
                </a:solidFill>
                <a:hlinkClick r:id="rId4">
                  <a:extLst>
                    <a:ext uri="{A12FA001-AC4F-418D-AE19-62706E023703}">
                      <ahyp:hlinkClr xmlns:ahyp="http://schemas.microsoft.com/office/drawing/2018/hyperlinkcolor" val="tx"/>
                    </a:ext>
                  </a:extLst>
                </a:hlinkClick>
              </a:rPr>
              <a:t>https://www.annafreud.org</a:t>
            </a:r>
            <a:r>
              <a:rPr lang="en-GB" sz="1600" dirty="0">
                <a:solidFill>
                  <a:srgbClr val="0070C0"/>
                </a:solidFill>
              </a:rPr>
              <a:t>  </a:t>
            </a:r>
          </a:p>
          <a:p>
            <a:pPr marL="285750" indent="-285750"/>
            <a:r>
              <a:rPr lang="en-GB" sz="1600" dirty="0">
                <a:solidFill>
                  <a:srgbClr val="0070C0"/>
                </a:solidFill>
                <a:hlinkClick r:id="rId5">
                  <a:extLst>
                    <a:ext uri="{A12FA001-AC4F-418D-AE19-62706E023703}">
                      <ahyp:hlinkClr xmlns:ahyp="http://schemas.microsoft.com/office/drawing/2018/hyperlinkcolor" val="tx"/>
                    </a:ext>
                  </a:extLst>
                </a:hlinkClick>
              </a:rPr>
              <a:t>Childhood Trauma and the Brain | UK Trauma Council</a:t>
            </a:r>
            <a:endParaRPr lang="en-GB" sz="1600" dirty="0">
              <a:solidFill>
                <a:srgbClr val="0070C0"/>
              </a:solidFill>
            </a:endParaRPr>
          </a:p>
          <a:p>
            <a:pPr marL="285750" indent="-285750"/>
            <a:r>
              <a:rPr lang="en-US" sz="1600" dirty="0">
                <a:solidFill>
                  <a:srgbClr val="0070C0"/>
                </a:solidFill>
                <a:latin typeface="Arial"/>
                <a:cs typeface="Arial"/>
                <a:hlinkClick r:id="rId6">
                  <a:extLst>
                    <a:ext uri="{A12FA001-AC4F-418D-AE19-62706E023703}">
                      <ahyp:hlinkClr xmlns:ahyp="http://schemas.microsoft.com/office/drawing/2018/hyperlinkcolor" val="tx"/>
                    </a:ext>
                  </a:extLst>
                </a:hlinkClick>
              </a:rPr>
              <a:t>Adverse Childhood Experiences (ACEs) (Wales) – YouTube</a:t>
            </a:r>
            <a:endParaRPr lang="en-US" sz="1600" dirty="0">
              <a:solidFill>
                <a:srgbClr val="0070C0"/>
              </a:solidFill>
              <a:latin typeface="Arial"/>
              <a:cs typeface="Arial"/>
            </a:endParaRPr>
          </a:p>
          <a:p>
            <a:pPr marL="285750" indent="-285750">
              <a:buFont typeface="Arial" panose="020B0604020202020204" pitchFamily="34" charset="0"/>
              <a:buChar char="•"/>
            </a:pPr>
            <a:r>
              <a:rPr lang="en-GB" sz="1600" dirty="0">
                <a:solidFill>
                  <a:srgbClr val="0070C0"/>
                </a:solidFill>
                <a:hlinkClick r:id="rId7">
                  <a:extLst>
                    <a:ext uri="{A12FA001-AC4F-418D-AE19-62706E023703}">
                      <ahyp:hlinkClr xmlns:ahyp="http://schemas.microsoft.com/office/drawing/2018/hyperlinkcolor" val="tx"/>
                    </a:ext>
                  </a:extLst>
                </a:hlinkClick>
              </a:rPr>
              <a:t>The power of everyday heroes | Jaz </a:t>
            </a:r>
            <a:r>
              <a:rPr lang="en-GB" sz="1600" dirty="0" err="1">
                <a:solidFill>
                  <a:srgbClr val="0070C0"/>
                </a:solidFill>
                <a:hlinkClick r:id="rId7">
                  <a:extLst>
                    <a:ext uri="{A12FA001-AC4F-418D-AE19-62706E023703}">
                      <ahyp:hlinkClr xmlns:ahyp="http://schemas.microsoft.com/office/drawing/2018/hyperlinkcolor" val="tx"/>
                    </a:ext>
                  </a:extLst>
                </a:hlinkClick>
              </a:rPr>
              <a:t>Ampaw</a:t>
            </a:r>
            <a:r>
              <a:rPr lang="en-GB" sz="1600" dirty="0">
                <a:solidFill>
                  <a:srgbClr val="0070C0"/>
                </a:solidFill>
                <a:hlinkClick r:id="rId7">
                  <a:extLst>
                    <a:ext uri="{A12FA001-AC4F-418D-AE19-62706E023703}">
                      <ahyp:hlinkClr xmlns:ahyp="http://schemas.microsoft.com/office/drawing/2018/hyperlinkcolor" val="tx"/>
                    </a:ext>
                  </a:extLst>
                </a:hlinkClick>
              </a:rPr>
              <a:t>-Farr  | </a:t>
            </a:r>
            <a:r>
              <a:rPr lang="en-GB" sz="1600" dirty="0" err="1">
                <a:solidFill>
                  <a:srgbClr val="0070C0"/>
                </a:solidFill>
                <a:hlinkClick r:id="rId7">
                  <a:extLst>
                    <a:ext uri="{A12FA001-AC4F-418D-AE19-62706E023703}">
                      <ahyp:hlinkClr xmlns:ahyp="http://schemas.microsoft.com/office/drawing/2018/hyperlinkcolor" val="tx"/>
                    </a:ext>
                  </a:extLst>
                </a:hlinkClick>
              </a:rPr>
              <a:t>TEDxNorwichED</a:t>
            </a:r>
            <a:endParaRPr lang="en-GB" sz="1600" dirty="0">
              <a:solidFill>
                <a:srgbClr val="0070C0"/>
              </a:solidFill>
            </a:endParaRPr>
          </a:p>
          <a:p>
            <a:pPr marL="285750" indent="-285750">
              <a:buFont typeface="Arial" panose="020B0604020202020204" pitchFamily="34" charset="0"/>
              <a:buChar char="•"/>
            </a:pPr>
            <a:r>
              <a:rPr lang="en-GB" sz="1600" dirty="0">
                <a:solidFill>
                  <a:srgbClr val="0070C0"/>
                </a:solidFill>
                <a:hlinkClick r:id="rId8">
                  <a:extLst>
                    <a:ext uri="{A12FA001-AC4F-418D-AE19-62706E023703}">
                      <ahyp:hlinkClr xmlns:ahyp="http://schemas.microsoft.com/office/drawing/2018/hyperlinkcolor" val="tx"/>
                    </a:ext>
                  </a:extLst>
                </a:hlinkClick>
              </a:rPr>
              <a:t>Cambridgeshire County Council's video 'Why I am rude' - a poem about our perception of 'behaviour’</a:t>
            </a:r>
          </a:p>
          <a:p>
            <a:pPr marL="285750" indent="-285750"/>
            <a:r>
              <a:rPr lang="en-US" sz="1600" dirty="0">
                <a:solidFill>
                  <a:srgbClr val="00B0F0"/>
                </a:solidFill>
              </a:rPr>
              <a:t>Emotion Coaching UK present Dan Siegal’s hand model of the brain - </a:t>
            </a:r>
            <a:r>
              <a:rPr lang="en-GB" sz="1600" dirty="0">
                <a:solidFill>
                  <a:srgbClr val="0070C0"/>
                </a:solidFill>
                <a:hlinkClick r:id="rId9">
                  <a:extLst>
                    <a:ext uri="{A12FA001-AC4F-418D-AE19-62706E023703}">
                      <ahyp:hlinkClr xmlns:ahyp="http://schemas.microsoft.com/office/drawing/2018/hyperlinkcolor" val="tx"/>
                    </a:ext>
                  </a:extLst>
                </a:hlinkClick>
              </a:rPr>
              <a:t>The Hand Model of the Brain</a:t>
            </a:r>
            <a:endParaRPr lang="en-US" sz="1600" dirty="0">
              <a:solidFill>
                <a:srgbClr val="0070C0"/>
              </a:solidFill>
            </a:endParaRPr>
          </a:p>
          <a:p>
            <a:r>
              <a:rPr lang="en-US" sz="1600" dirty="0">
                <a:solidFill>
                  <a:srgbClr val="0070C0"/>
                </a:solidFill>
                <a:hlinkClick r:id="rId10">
                  <a:extLst>
                    <a:ext uri="{A12FA001-AC4F-418D-AE19-62706E023703}">
                      <ahyp:hlinkClr xmlns:ahyp="http://schemas.microsoft.com/office/drawing/2018/hyperlinkcolor" val="tx"/>
                    </a:ext>
                  </a:extLst>
                </a:hlinkClick>
              </a:rPr>
              <a:t>The ARC - Attachment Aware schools </a:t>
            </a:r>
            <a:r>
              <a:rPr lang="en-US" sz="1600" dirty="0">
                <a:solidFill>
                  <a:srgbClr val="0070C0"/>
                </a:solidFill>
                <a:hlinkClick r:id="rId11">
                  <a:extLst>
                    <a:ext uri="{A12FA001-AC4F-418D-AE19-62706E023703}">
                      <ahyp:hlinkClr xmlns:ahyp="http://schemas.microsoft.com/office/drawing/2018/hyperlinkcolor" val="tx"/>
                    </a:ext>
                  </a:extLst>
                </a:hlinkClick>
              </a:rPr>
              <a:t>–</a:t>
            </a:r>
            <a:r>
              <a:rPr lang="en-US" sz="1600" dirty="0">
                <a:solidFill>
                  <a:srgbClr val="0070C0"/>
                </a:solidFill>
                <a:hlinkClick r:id="rId10">
                  <a:extLst>
                    <a:ext uri="{A12FA001-AC4F-418D-AE19-62706E023703}">
                      <ahyp:hlinkClr xmlns:ahyp="http://schemas.microsoft.com/office/drawing/2018/hyperlinkcolor" val="tx"/>
                    </a:ext>
                  </a:extLst>
                </a:hlinkClick>
              </a:rPr>
              <a:t> YouTube</a:t>
            </a:r>
            <a:endParaRPr lang="en-US" sz="1600" dirty="0">
              <a:solidFill>
                <a:srgbClr val="0070C0"/>
              </a:solidFill>
            </a:endParaRPr>
          </a:p>
          <a:p>
            <a:r>
              <a:rPr lang="en-GB" sz="1600" dirty="0">
                <a:solidFill>
                  <a:srgbClr val="0070C0"/>
                </a:solidFill>
                <a:hlinkClick r:id="rId12">
                  <a:extLst>
                    <a:ext uri="{A12FA001-AC4F-418D-AE19-62706E023703}">
                      <ahyp:hlinkClr xmlns:ahyp="http://schemas.microsoft.com/office/drawing/2018/hyperlinkcolor" val="tx"/>
                    </a:ext>
                  </a:extLst>
                </a:hlinkClick>
              </a:rPr>
              <a:t>https://www.youtube.com/watch?v=5qZ4-IlYi0Y</a:t>
            </a:r>
            <a:r>
              <a:rPr lang="en-GB" sz="1600" dirty="0">
                <a:solidFill>
                  <a:srgbClr val="0070C0"/>
                </a:solidFill>
              </a:rPr>
              <a:t> </a:t>
            </a:r>
            <a:r>
              <a:rPr lang="en-GB" sz="1600" dirty="0">
                <a:solidFill>
                  <a:srgbClr val="00B0F0"/>
                </a:solidFill>
              </a:rPr>
              <a:t>– I Wonder if You See Me </a:t>
            </a:r>
          </a:p>
          <a:p>
            <a:r>
              <a:rPr lang="en-GB" sz="1600" dirty="0">
                <a:solidFill>
                  <a:srgbClr val="0070C0"/>
                </a:solidFill>
                <a:hlinkClick r:id="rId13">
                  <a:extLst>
                    <a:ext uri="{A12FA001-AC4F-418D-AE19-62706E023703}">
                      <ahyp:hlinkClr xmlns:ahyp="http://schemas.microsoft.com/office/drawing/2018/hyperlinkcolor" val="tx"/>
                    </a:ext>
                  </a:extLst>
                </a:hlinkClick>
              </a:rPr>
              <a:t>Relational, Inclusion &amp; Guiding Principles – Ambition Community Trust (ACT)</a:t>
            </a:r>
            <a:endParaRPr lang="en-GB" sz="1600" dirty="0">
              <a:solidFill>
                <a:srgbClr val="0070C0"/>
              </a:solidFill>
            </a:endParaRPr>
          </a:p>
          <a:p>
            <a:r>
              <a:rPr lang="en-GB" sz="1600" dirty="0">
                <a:solidFill>
                  <a:srgbClr val="0070C0"/>
                </a:solidFill>
                <a:hlinkClick r:id="rId14">
                  <a:extLst>
                    <a:ext uri="{A12FA001-AC4F-418D-AE19-62706E023703}">
                      <ahyp:hlinkClr xmlns:ahyp="http://schemas.microsoft.com/office/drawing/2018/hyperlinkcolor" val="tx"/>
                    </a:ext>
                  </a:extLst>
                </a:hlinkClick>
              </a:rPr>
              <a:t>Coping with the Effects of Secondary Trauma in Education - Welbee Toolkit</a:t>
            </a:r>
            <a:endParaRPr lang="en-GB" sz="1600" kern="100" dirty="0">
              <a:solidFill>
                <a:srgbClr val="0070C0"/>
              </a:solidFill>
              <a:effectLst/>
              <a:ea typeface="Aptos" panose="020B0004020202020204" pitchFamily="34" charset="0"/>
            </a:endParaRPr>
          </a:p>
          <a:p>
            <a:r>
              <a:rPr lang="en-GB" sz="1600" dirty="0">
                <a:solidFill>
                  <a:srgbClr val="00B0F0"/>
                </a:solidFill>
              </a:rPr>
              <a:t>Don’t Call Me Disadvantaged -</a:t>
            </a:r>
            <a:r>
              <a:rPr lang="en-GB" sz="1600" kern="100" dirty="0">
                <a:solidFill>
                  <a:srgbClr val="0070C0"/>
                </a:solidFill>
                <a:effectLst/>
                <a:ea typeface="Aptos" panose="020B0004020202020204" pitchFamily="34" charset="0"/>
                <a:hlinkClick r:id="rId15">
                  <a:extLst>
                    <a:ext uri="{A12FA001-AC4F-418D-AE19-62706E023703}">
                      <ahyp:hlinkClr xmlns:ahyp="http://schemas.microsoft.com/office/drawing/2018/hyperlinkcolor" val="tx"/>
                    </a:ext>
                  </a:extLst>
                </a:hlinkClick>
              </a:rPr>
              <a:t>https://positiveyoungmind.com/disadvantaged/</a:t>
            </a:r>
            <a:r>
              <a:rPr lang="en-GB" sz="1600" kern="100" dirty="0">
                <a:effectLst/>
                <a:ea typeface="Aptos" panose="020B0004020202020204" pitchFamily="34" charset="0"/>
              </a:rPr>
              <a:t> </a:t>
            </a:r>
          </a:p>
          <a:p>
            <a:endParaRPr lang="en-GB" sz="1600" dirty="0">
              <a:solidFill>
                <a:srgbClr val="0070C0"/>
              </a:solidFill>
            </a:endParaRPr>
          </a:p>
          <a:p>
            <a:endParaRPr lang="en-US" sz="2800" dirty="0">
              <a:solidFill>
                <a:srgbClr val="0070C0"/>
              </a:solidFill>
              <a:hlinkClick r:id="rId11">
                <a:extLst>
                  <a:ext uri="{A12FA001-AC4F-418D-AE19-62706E023703}">
                    <ahyp:hlinkClr xmlns:ahyp="http://schemas.microsoft.com/office/drawing/2018/hyperlinkcolor" val="tx"/>
                  </a:ext>
                </a:extLst>
              </a:hlinkClick>
            </a:endParaRPr>
          </a:p>
          <a:p>
            <a:endParaRPr lang="en-GB" dirty="0"/>
          </a:p>
        </p:txBody>
      </p:sp>
    </p:spTree>
    <p:extLst>
      <p:ext uri="{BB962C8B-B14F-4D97-AF65-F5344CB8AC3E}">
        <p14:creationId xmlns:p14="http://schemas.microsoft.com/office/powerpoint/2010/main" val="28922738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5198F2-8A13-1A30-277C-47192282C499}"/>
              </a:ext>
            </a:extLst>
          </p:cNvPr>
          <p:cNvSpPr>
            <a:spLocks noGrp="1"/>
          </p:cNvSpPr>
          <p:nvPr>
            <p:ph type="title"/>
          </p:nvPr>
        </p:nvSpPr>
        <p:spPr>
          <a:xfrm>
            <a:off x="660400" y="234950"/>
            <a:ext cx="8174699" cy="1143000"/>
          </a:xfrm>
        </p:spPr>
        <p:txBody>
          <a:bodyPr/>
          <a:lstStyle/>
          <a:p>
            <a:r>
              <a:rPr lang="en-GB" dirty="0"/>
              <a:t>Why I am Rude…</a:t>
            </a:r>
            <a:endParaRPr lang="en-US" dirty="0"/>
          </a:p>
        </p:txBody>
      </p:sp>
      <p:pic>
        <p:nvPicPr>
          <p:cNvPr id="4" name="Online Media 2" title="'Why I am rude' - a poem about the potential feelings and circumstances behind behaviour.">
            <a:hlinkClick r:id="" action="ppaction://media"/>
            <a:extLst>
              <a:ext uri="{FF2B5EF4-FFF2-40B4-BE49-F238E27FC236}">
                <a16:creationId xmlns:a16="http://schemas.microsoft.com/office/drawing/2014/main" id="{BDC7AEC3-836E-2EDF-1F88-5B9325B98C6C}"/>
              </a:ext>
            </a:extLst>
          </p:cNvPr>
          <p:cNvPicPr>
            <a:picLocks noGrp="1" noRot="1" noChangeAspect="1"/>
          </p:cNvPicPr>
          <p:nvPr>
            <p:ph idx="1"/>
            <a:videoFile r:link="rId1"/>
          </p:nvPr>
        </p:nvPicPr>
        <p:blipFill>
          <a:blip r:embed="rId4"/>
          <a:stretch>
            <a:fillRect/>
          </a:stretch>
        </p:blipFill>
        <p:spPr>
          <a:xfrm>
            <a:off x="2274183" y="1600752"/>
            <a:ext cx="7771517" cy="4390907"/>
          </a:xfrm>
          <a:prstGeom prst="rect">
            <a:avLst/>
          </a:prstGeom>
        </p:spPr>
      </p:pic>
      <p:sp>
        <p:nvSpPr>
          <p:cNvPr id="5" name="TextBox 4">
            <a:extLst>
              <a:ext uri="{FF2B5EF4-FFF2-40B4-BE49-F238E27FC236}">
                <a16:creationId xmlns:a16="http://schemas.microsoft.com/office/drawing/2014/main" id="{9B8CC9E7-88BA-05A5-D3E2-13DA1F215067}"/>
              </a:ext>
            </a:extLst>
          </p:cNvPr>
          <p:cNvSpPr txBox="1"/>
          <p:nvPr/>
        </p:nvSpPr>
        <p:spPr>
          <a:xfrm>
            <a:off x="248602" y="6148220"/>
            <a:ext cx="10289857" cy="369332"/>
          </a:xfrm>
          <a:prstGeom prst="rect">
            <a:avLst/>
          </a:prstGeom>
          <a:noFill/>
        </p:spPr>
        <p:txBody>
          <a:bodyPr wrap="square">
            <a:spAutoFit/>
          </a:bodyPr>
          <a:lstStyle/>
          <a:p>
            <a:r>
              <a:rPr lang="en-GB" dirty="0">
                <a:hlinkClick r:id="rId5"/>
              </a:rPr>
              <a:t>Cambridgeshire County Council's video 'Why I am rude' - a poem about our perception of 'behaviour'.</a:t>
            </a:r>
            <a:endParaRPr lang="en-GB" dirty="0"/>
          </a:p>
        </p:txBody>
      </p:sp>
    </p:spTree>
    <p:extLst>
      <p:ext uri="{BB962C8B-B14F-4D97-AF65-F5344CB8AC3E}">
        <p14:creationId xmlns:p14="http://schemas.microsoft.com/office/powerpoint/2010/main" val="2171095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50CBA0D-D066-2784-3C00-B7A9F066D9E2}"/>
              </a:ext>
            </a:extLst>
          </p:cNvPr>
          <p:cNvPicPr>
            <a:picLocks noChangeAspect="1"/>
          </p:cNvPicPr>
          <p:nvPr/>
        </p:nvPicPr>
        <p:blipFill>
          <a:blip r:embed="rId3"/>
          <a:stretch>
            <a:fillRect/>
          </a:stretch>
        </p:blipFill>
        <p:spPr>
          <a:xfrm>
            <a:off x="7084193" y="302018"/>
            <a:ext cx="4738695" cy="5896180"/>
          </a:xfrm>
          <a:prstGeom prst="rect">
            <a:avLst/>
          </a:prstGeom>
        </p:spPr>
      </p:pic>
      <p:sp>
        <p:nvSpPr>
          <p:cNvPr id="13" name="TextBox 12">
            <a:extLst>
              <a:ext uri="{FF2B5EF4-FFF2-40B4-BE49-F238E27FC236}">
                <a16:creationId xmlns:a16="http://schemas.microsoft.com/office/drawing/2014/main" id="{5BC0B8FF-4A37-7BB3-552E-698CBB8021DD}"/>
              </a:ext>
            </a:extLst>
          </p:cNvPr>
          <p:cNvSpPr txBox="1"/>
          <p:nvPr/>
        </p:nvSpPr>
        <p:spPr>
          <a:xfrm>
            <a:off x="7573159" y="6200314"/>
            <a:ext cx="7251538" cy="307777"/>
          </a:xfrm>
          <a:prstGeom prst="rect">
            <a:avLst/>
          </a:prstGeom>
          <a:noFill/>
        </p:spPr>
        <p:txBody>
          <a:bodyPr wrap="square">
            <a:spAutoFit/>
          </a:bodyPr>
          <a:lstStyle/>
          <a:p>
            <a:r>
              <a:rPr lang="en-GB" sz="1400" dirty="0">
                <a:hlinkClick r:id="rId4"/>
              </a:rPr>
              <a:t>Trauma-Informed Support for Children - Echo</a:t>
            </a:r>
            <a:endParaRPr lang="en-GB" sz="1400" dirty="0"/>
          </a:p>
        </p:txBody>
      </p:sp>
      <p:pic>
        <p:nvPicPr>
          <p:cNvPr id="15" name="Picture 14">
            <a:extLst>
              <a:ext uri="{FF2B5EF4-FFF2-40B4-BE49-F238E27FC236}">
                <a16:creationId xmlns:a16="http://schemas.microsoft.com/office/drawing/2014/main" id="{37AC0BE8-3EA1-257B-F9EB-73F9488E4DBB}"/>
              </a:ext>
            </a:extLst>
          </p:cNvPr>
          <p:cNvPicPr>
            <a:picLocks noChangeAspect="1"/>
          </p:cNvPicPr>
          <p:nvPr/>
        </p:nvPicPr>
        <p:blipFill>
          <a:blip r:embed="rId5"/>
          <a:stretch>
            <a:fillRect/>
          </a:stretch>
        </p:blipFill>
        <p:spPr>
          <a:xfrm>
            <a:off x="111690" y="490888"/>
            <a:ext cx="6903203" cy="5536759"/>
          </a:xfrm>
          <a:prstGeom prst="rect">
            <a:avLst/>
          </a:prstGeom>
        </p:spPr>
      </p:pic>
      <p:sp>
        <p:nvSpPr>
          <p:cNvPr id="17" name="TextBox 16">
            <a:extLst>
              <a:ext uri="{FF2B5EF4-FFF2-40B4-BE49-F238E27FC236}">
                <a16:creationId xmlns:a16="http://schemas.microsoft.com/office/drawing/2014/main" id="{1DC826C7-D34A-171A-700C-334AFDFBF75C}"/>
              </a:ext>
            </a:extLst>
          </p:cNvPr>
          <p:cNvSpPr txBox="1"/>
          <p:nvPr/>
        </p:nvSpPr>
        <p:spPr>
          <a:xfrm>
            <a:off x="284334" y="6027647"/>
            <a:ext cx="8721524" cy="307777"/>
          </a:xfrm>
          <a:prstGeom prst="rect">
            <a:avLst/>
          </a:prstGeom>
          <a:noFill/>
        </p:spPr>
        <p:txBody>
          <a:bodyPr wrap="square">
            <a:spAutoFit/>
          </a:bodyPr>
          <a:lstStyle/>
          <a:p>
            <a:r>
              <a:rPr lang="en-GB" sz="1400" dirty="0">
                <a:hlinkClick r:id="rId6"/>
              </a:rPr>
              <a:t>The Impact of Trauma - Echo</a:t>
            </a:r>
            <a:endParaRPr lang="en-GB" sz="1400" dirty="0"/>
          </a:p>
        </p:txBody>
      </p:sp>
    </p:spTree>
    <p:extLst>
      <p:ext uri="{BB962C8B-B14F-4D97-AF65-F5344CB8AC3E}">
        <p14:creationId xmlns:p14="http://schemas.microsoft.com/office/powerpoint/2010/main" val="15918594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B6894-B6EF-F0A0-1D41-05B44B440863}"/>
              </a:ext>
            </a:extLst>
          </p:cNvPr>
          <p:cNvSpPr>
            <a:spLocks noGrp="1"/>
          </p:cNvSpPr>
          <p:nvPr>
            <p:ph type="title"/>
          </p:nvPr>
        </p:nvSpPr>
        <p:spPr>
          <a:xfrm>
            <a:off x="694155" y="120742"/>
            <a:ext cx="10972800" cy="1143000"/>
          </a:xfrm>
        </p:spPr>
        <p:txBody>
          <a:bodyPr/>
          <a:lstStyle/>
          <a:p>
            <a:r>
              <a:rPr lang="en-GB" dirty="0"/>
              <a:t>Attachment</a:t>
            </a:r>
            <a:endParaRPr lang="en-US" dirty="0"/>
          </a:p>
        </p:txBody>
      </p:sp>
      <p:sp>
        <p:nvSpPr>
          <p:cNvPr id="3" name="Text Placeholder 2">
            <a:extLst>
              <a:ext uri="{FF2B5EF4-FFF2-40B4-BE49-F238E27FC236}">
                <a16:creationId xmlns:a16="http://schemas.microsoft.com/office/drawing/2014/main" id="{B4638578-2994-5B77-ECFD-B8DEC4382873}"/>
              </a:ext>
            </a:extLst>
          </p:cNvPr>
          <p:cNvSpPr>
            <a:spLocks noGrp="1"/>
          </p:cNvSpPr>
          <p:nvPr>
            <p:ph type="body" sz="half" idx="1"/>
          </p:nvPr>
        </p:nvSpPr>
        <p:spPr>
          <a:xfrm>
            <a:off x="-3752533" y="1464450"/>
            <a:ext cx="5384800" cy="4530725"/>
          </a:xfrm>
        </p:spPr>
        <p:txBody>
          <a:bodyPr/>
          <a:lstStyle/>
          <a:p>
            <a:pPr marL="0" indent="0">
              <a:buNone/>
            </a:pPr>
            <a:endParaRPr lang="en-US" dirty="0">
              <a:solidFill>
                <a:srgbClr val="202124"/>
              </a:solidFill>
              <a:latin typeface="Google Sans"/>
            </a:endParaRPr>
          </a:p>
          <a:p>
            <a:pPr marL="0" indent="0">
              <a:buNone/>
            </a:pPr>
            <a:endParaRPr lang="en-US" dirty="0"/>
          </a:p>
        </p:txBody>
      </p:sp>
      <p:pic>
        <p:nvPicPr>
          <p:cNvPr id="4098" name="Picture 2" descr="Phases of Attachment Development | Institute for Learning and Brain  Sciences (I-LABS)">
            <a:extLst>
              <a:ext uri="{FF2B5EF4-FFF2-40B4-BE49-F238E27FC236}">
                <a16:creationId xmlns:a16="http://schemas.microsoft.com/office/drawing/2014/main" id="{1270FF40-B635-EFFD-32AA-880EFBACF64B}"/>
              </a:ext>
            </a:extLst>
          </p:cNvPr>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795847" y="1078779"/>
            <a:ext cx="4418390" cy="331379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A5F21530-84FE-052B-2C16-D38670A8FE32}"/>
              </a:ext>
            </a:extLst>
          </p:cNvPr>
          <p:cNvPicPr>
            <a:picLocks noChangeAspect="1"/>
          </p:cNvPicPr>
          <p:nvPr/>
        </p:nvPicPr>
        <p:blipFill>
          <a:blip r:embed="rId4"/>
          <a:stretch>
            <a:fillRect/>
          </a:stretch>
        </p:blipFill>
        <p:spPr>
          <a:xfrm>
            <a:off x="5697555" y="1038779"/>
            <a:ext cx="5969400" cy="4651194"/>
          </a:xfrm>
          <a:prstGeom prst="rect">
            <a:avLst/>
          </a:prstGeom>
        </p:spPr>
      </p:pic>
      <p:sp>
        <p:nvSpPr>
          <p:cNvPr id="5" name="TextBox 4">
            <a:extLst>
              <a:ext uri="{FF2B5EF4-FFF2-40B4-BE49-F238E27FC236}">
                <a16:creationId xmlns:a16="http://schemas.microsoft.com/office/drawing/2014/main" id="{DFB144E6-942D-CC00-E438-244853FB79E7}"/>
              </a:ext>
            </a:extLst>
          </p:cNvPr>
          <p:cNvSpPr txBox="1"/>
          <p:nvPr/>
        </p:nvSpPr>
        <p:spPr>
          <a:xfrm>
            <a:off x="1067171" y="5065816"/>
            <a:ext cx="4873268" cy="1477328"/>
          </a:xfrm>
          <a:prstGeom prst="rect">
            <a:avLst/>
          </a:prstGeom>
          <a:noFill/>
        </p:spPr>
        <p:txBody>
          <a:bodyPr wrap="square" rtlCol="0">
            <a:spAutoFit/>
          </a:bodyPr>
          <a:lstStyle/>
          <a:p>
            <a:r>
              <a:rPr lang="en-US" sz="2400" b="0" i="0" dirty="0">
                <a:solidFill>
                  <a:schemeClr val="accent2"/>
                </a:solidFill>
                <a:effectLst/>
                <a:latin typeface="Google Sans"/>
              </a:rPr>
              <a:t>Early attachment experiences continue to have an influence on attachments throughout life.</a:t>
            </a:r>
            <a:endParaRPr lang="en-US" sz="2400" dirty="0">
              <a:solidFill>
                <a:schemeClr val="accent2"/>
              </a:solidFill>
            </a:endParaRPr>
          </a:p>
          <a:p>
            <a:endParaRPr lang="en-GB" dirty="0"/>
          </a:p>
        </p:txBody>
      </p:sp>
      <p:sp>
        <p:nvSpPr>
          <p:cNvPr id="6" name="TextBox 5">
            <a:extLst>
              <a:ext uri="{FF2B5EF4-FFF2-40B4-BE49-F238E27FC236}">
                <a16:creationId xmlns:a16="http://schemas.microsoft.com/office/drawing/2014/main" id="{2273E244-F818-4994-3D8C-A4A63E5BFCC5}"/>
              </a:ext>
            </a:extLst>
          </p:cNvPr>
          <p:cNvSpPr txBox="1"/>
          <p:nvPr/>
        </p:nvSpPr>
        <p:spPr>
          <a:xfrm>
            <a:off x="4016416" y="4392571"/>
            <a:ext cx="1680955" cy="369332"/>
          </a:xfrm>
          <a:prstGeom prst="rect">
            <a:avLst/>
          </a:prstGeom>
          <a:noFill/>
        </p:spPr>
        <p:txBody>
          <a:bodyPr wrap="square" rtlCol="0">
            <a:spAutoFit/>
          </a:bodyPr>
          <a:lstStyle/>
          <a:p>
            <a:r>
              <a:rPr lang="en-US" b="0" i="0" dirty="0">
                <a:solidFill>
                  <a:srgbClr val="202124"/>
                </a:solidFill>
                <a:effectLst/>
                <a:latin typeface="Google Sans"/>
              </a:rPr>
              <a:t>(Bowlby, 1969) </a:t>
            </a:r>
            <a:endParaRPr lang="en-GB" dirty="0"/>
          </a:p>
        </p:txBody>
      </p:sp>
    </p:spTree>
    <p:extLst>
      <p:ext uri="{BB962C8B-B14F-4D97-AF65-F5344CB8AC3E}">
        <p14:creationId xmlns:p14="http://schemas.microsoft.com/office/powerpoint/2010/main" val="15642849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3A3B35-8B9C-EF31-4BCD-4FA5111AA0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280ABC-B083-5ADE-88C6-FA70EFAC0EC7}"/>
              </a:ext>
            </a:extLst>
          </p:cNvPr>
          <p:cNvSpPr>
            <a:spLocks noGrp="1"/>
          </p:cNvSpPr>
          <p:nvPr>
            <p:ph type="title"/>
          </p:nvPr>
        </p:nvSpPr>
        <p:spPr>
          <a:xfrm>
            <a:off x="332166" y="-7172"/>
            <a:ext cx="10818420" cy="1325563"/>
          </a:xfrm>
        </p:spPr>
        <p:txBody>
          <a:bodyPr/>
          <a:lstStyle/>
          <a:p>
            <a:r>
              <a:rPr lang="en-GB" dirty="0"/>
              <a:t>Trauma and ACES</a:t>
            </a:r>
          </a:p>
        </p:txBody>
      </p:sp>
      <p:sp>
        <p:nvSpPr>
          <p:cNvPr id="20" name="TextBox 19">
            <a:extLst>
              <a:ext uri="{FF2B5EF4-FFF2-40B4-BE49-F238E27FC236}">
                <a16:creationId xmlns:a16="http://schemas.microsoft.com/office/drawing/2014/main" id="{47AFD4B4-492A-4566-E682-182F825162AE}"/>
              </a:ext>
            </a:extLst>
          </p:cNvPr>
          <p:cNvSpPr txBox="1"/>
          <p:nvPr/>
        </p:nvSpPr>
        <p:spPr>
          <a:xfrm>
            <a:off x="3575763" y="1457801"/>
            <a:ext cx="2228850" cy="1200329"/>
          </a:xfrm>
          <a:prstGeom prst="rect">
            <a:avLst/>
          </a:prstGeom>
          <a:noFill/>
        </p:spPr>
        <p:txBody>
          <a:bodyPr wrap="square" rtlCol="0">
            <a:spAutoFit/>
          </a:bodyPr>
          <a:lstStyle/>
          <a:p>
            <a:r>
              <a:rPr lang="en-GB" sz="2400" dirty="0">
                <a:solidFill>
                  <a:srgbClr val="002060"/>
                </a:solidFill>
                <a:latin typeface="Arial" panose="020B0604020202020204" pitchFamily="34" charset="0"/>
                <a:cs typeface="Arial" panose="020B0604020202020204" pitchFamily="34" charset="0"/>
              </a:rPr>
              <a:t>domestic violence/ abuse</a:t>
            </a:r>
          </a:p>
        </p:txBody>
      </p:sp>
      <p:pic>
        <p:nvPicPr>
          <p:cNvPr id="22" name="Picture 21">
            <a:extLst>
              <a:ext uri="{FF2B5EF4-FFF2-40B4-BE49-F238E27FC236}">
                <a16:creationId xmlns:a16="http://schemas.microsoft.com/office/drawing/2014/main" id="{F290ED9D-A88D-6B51-9870-92CFC9549CF0}"/>
              </a:ext>
            </a:extLst>
          </p:cNvPr>
          <p:cNvPicPr>
            <a:picLocks noChangeAspect="1"/>
          </p:cNvPicPr>
          <p:nvPr/>
        </p:nvPicPr>
        <p:blipFill>
          <a:blip r:embed="rId3"/>
          <a:stretch>
            <a:fillRect/>
          </a:stretch>
        </p:blipFill>
        <p:spPr>
          <a:xfrm>
            <a:off x="3129023" y="2932478"/>
            <a:ext cx="2505673" cy="1639966"/>
          </a:xfrm>
          <a:prstGeom prst="rect">
            <a:avLst/>
          </a:prstGeom>
        </p:spPr>
      </p:pic>
      <p:pic>
        <p:nvPicPr>
          <p:cNvPr id="33" name="Picture 32">
            <a:extLst>
              <a:ext uri="{FF2B5EF4-FFF2-40B4-BE49-F238E27FC236}">
                <a16:creationId xmlns:a16="http://schemas.microsoft.com/office/drawing/2014/main" id="{638D7315-B74E-71B2-481C-93816F2AA90F}"/>
              </a:ext>
            </a:extLst>
          </p:cNvPr>
          <p:cNvPicPr>
            <a:picLocks noChangeAspect="1"/>
          </p:cNvPicPr>
          <p:nvPr/>
        </p:nvPicPr>
        <p:blipFill>
          <a:blip r:embed="rId3"/>
          <a:stretch>
            <a:fillRect/>
          </a:stretch>
        </p:blipFill>
        <p:spPr>
          <a:xfrm>
            <a:off x="5760990" y="2945782"/>
            <a:ext cx="2505673" cy="1639966"/>
          </a:xfrm>
          <a:prstGeom prst="rect">
            <a:avLst/>
          </a:prstGeom>
        </p:spPr>
      </p:pic>
      <p:sp>
        <p:nvSpPr>
          <p:cNvPr id="34" name="TextBox 33">
            <a:extLst>
              <a:ext uri="{FF2B5EF4-FFF2-40B4-BE49-F238E27FC236}">
                <a16:creationId xmlns:a16="http://schemas.microsoft.com/office/drawing/2014/main" id="{63DFA19E-7DA8-ABF9-FFDD-00E92DF8CBD1}"/>
              </a:ext>
            </a:extLst>
          </p:cNvPr>
          <p:cNvSpPr txBox="1"/>
          <p:nvPr/>
        </p:nvSpPr>
        <p:spPr>
          <a:xfrm>
            <a:off x="5875093" y="1636840"/>
            <a:ext cx="2325431" cy="830997"/>
          </a:xfrm>
          <a:prstGeom prst="rect">
            <a:avLst/>
          </a:prstGeom>
          <a:noFill/>
        </p:spPr>
        <p:txBody>
          <a:bodyPr wrap="square" rtlCol="0">
            <a:spAutoFit/>
          </a:bodyPr>
          <a:lstStyle/>
          <a:p>
            <a:r>
              <a:rPr lang="en-GB" sz="2400" dirty="0">
                <a:solidFill>
                  <a:srgbClr val="002060"/>
                </a:solidFill>
                <a:latin typeface="Arial" panose="020B0604020202020204" pitchFamily="34" charset="0"/>
                <a:cs typeface="Arial" panose="020B0604020202020204" pitchFamily="34" charset="0"/>
              </a:rPr>
              <a:t>parental mental health condition </a:t>
            </a:r>
            <a:endParaRPr lang="en-GB" sz="2400" dirty="0"/>
          </a:p>
        </p:txBody>
      </p:sp>
      <p:sp>
        <p:nvSpPr>
          <p:cNvPr id="35" name="TextBox 34">
            <a:extLst>
              <a:ext uri="{FF2B5EF4-FFF2-40B4-BE49-F238E27FC236}">
                <a16:creationId xmlns:a16="http://schemas.microsoft.com/office/drawing/2014/main" id="{2264BE15-F1D1-D4FF-FBA1-337A9E987954}"/>
              </a:ext>
            </a:extLst>
          </p:cNvPr>
          <p:cNvSpPr txBox="1"/>
          <p:nvPr/>
        </p:nvSpPr>
        <p:spPr>
          <a:xfrm>
            <a:off x="8795121" y="1485660"/>
            <a:ext cx="1791298" cy="1200329"/>
          </a:xfrm>
          <a:prstGeom prst="rect">
            <a:avLst/>
          </a:prstGeom>
          <a:noFill/>
        </p:spPr>
        <p:txBody>
          <a:bodyPr wrap="square" rtlCol="0">
            <a:spAutoFit/>
          </a:bodyPr>
          <a:lstStyle/>
          <a:p>
            <a:r>
              <a:rPr lang="en-GB" sz="2400" dirty="0">
                <a:solidFill>
                  <a:srgbClr val="002060"/>
                </a:solidFill>
                <a:latin typeface="Arial" panose="020B0604020202020204" pitchFamily="34" charset="0"/>
                <a:cs typeface="Arial" panose="020B0604020202020204" pitchFamily="34" charset="0"/>
              </a:rPr>
              <a:t>neglect</a:t>
            </a:r>
          </a:p>
          <a:p>
            <a:r>
              <a:rPr lang="en-GB" sz="2400" dirty="0">
                <a:solidFill>
                  <a:srgbClr val="002060"/>
                </a:solidFill>
                <a:latin typeface="Arial" panose="020B0604020202020204" pitchFamily="34" charset="0"/>
                <a:cs typeface="Arial" panose="020B0604020202020204" pitchFamily="34" charset="0"/>
              </a:rPr>
              <a:t>(physical / emotional)</a:t>
            </a:r>
          </a:p>
        </p:txBody>
      </p:sp>
      <p:sp>
        <p:nvSpPr>
          <p:cNvPr id="37" name="TextBox 36">
            <a:extLst>
              <a:ext uri="{FF2B5EF4-FFF2-40B4-BE49-F238E27FC236}">
                <a16:creationId xmlns:a16="http://schemas.microsoft.com/office/drawing/2014/main" id="{848760F0-001A-B912-4070-5A59272ADBE1}"/>
              </a:ext>
            </a:extLst>
          </p:cNvPr>
          <p:cNvSpPr txBox="1"/>
          <p:nvPr/>
        </p:nvSpPr>
        <p:spPr>
          <a:xfrm>
            <a:off x="3765288" y="5165374"/>
            <a:ext cx="1391816" cy="461665"/>
          </a:xfrm>
          <a:prstGeom prst="rect">
            <a:avLst/>
          </a:prstGeom>
          <a:noFill/>
        </p:spPr>
        <p:txBody>
          <a:bodyPr wrap="square">
            <a:spAutoFit/>
          </a:bodyPr>
          <a:lstStyle/>
          <a:p>
            <a:r>
              <a:rPr lang="en-GB" sz="2400" dirty="0">
                <a:solidFill>
                  <a:srgbClr val="002060"/>
                </a:solidFill>
                <a:latin typeface="Arial" panose="020B0604020202020204" pitchFamily="34" charset="0"/>
                <a:cs typeface="Arial" panose="020B0604020202020204" pitchFamily="34" charset="0"/>
              </a:rPr>
              <a:t>poverty</a:t>
            </a:r>
          </a:p>
        </p:txBody>
      </p:sp>
      <p:sp>
        <p:nvSpPr>
          <p:cNvPr id="38" name="TextBox 37">
            <a:extLst>
              <a:ext uri="{FF2B5EF4-FFF2-40B4-BE49-F238E27FC236}">
                <a16:creationId xmlns:a16="http://schemas.microsoft.com/office/drawing/2014/main" id="{44AADEF3-7302-BA35-5606-BCA849CEF312}"/>
              </a:ext>
            </a:extLst>
          </p:cNvPr>
          <p:cNvSpPr txBox="1"/>
          <p:nvPr/>
        </p:nvSpPr>
        <p:spPr>
          <a:xfrm>
            <a:off x="3248467" y="3414801"/>
            <a:ext cx="2425458" cy="461665"/>
          </a:xfrm>
          <a:prstGeom prst="rect">
            <a:avLst/>
          </a:prstGeom>
          <a:noFill/>
        </p:spPr>
        <p:txBody>
          <a:bodyPr wrap="square" rtlCol="0">
            <a:spAutoFit/>
          </a:bodyPr>
          <a:lstStyle/>
          <a:p>
            <a:r>
              <a:rPr lang="en-GB" sz="2400" dirty="0">
                <a:solidFill>
                  <a:srgbClr val="002060"/>
                </a:solidFill>
                <a:latin typeface="Arial" panose="020B0604020202020204" pitchFamily="34" charset="0"/>
                <a:cs typeface="Arial" panose="020B0604020202020204" pitchFamily="34" charset="0"/>
              </a:rPr>
              <a:t>parent in prison</a:t>
            </a:r>
          </a:p>
        </p:txBody>
      </p:sp>
      <p:sp>
        <p:nvSpPr>
          <p:cNvPr id="39" name="TextBox 38">
            <a:extLst>
              <a:ext uri="{FF2B5EF4-FFF2-40B4-BE49-F238E27FC236}">
                <a16:creationId xmlns:a16="http://schemas.microsoft.com/office/drawing/2014/main" id="{D87A468F-D41F-1FC3-AC8D-E98754550FC5}"/>
              </a:ext>
            </a:extLst>
          </p:cNvPr>
          <p:cNvSpPr txBox="1"/>
          <p:nvPr/>
        </p:nvSpPr>
        <p:spPr>
          <a:xfrm>
            <a:off x="1001357" y="3301810"/>
            <a:ext cx="2699121" cy="830997"/>
          </a:xfrm>
          <a:prstGeom prst="rect">
            <a:avLst/>
          </a:prstGeom>
          <a:noFill/>
        </p:spPr>
        <p:txBody>
          <a:bodyPr wrap="square" rtlCol="0">
            <a:spAutoFit/>
          </a:bodyPr>
          <a:lstStyle/>
          <a:p>
            <a:r>
              <a:rPr lang="en-GB" sz="2400" dirty="0">
                <a:solidFill>
                  <a:srgbClr val="002060"/>
                </a:solidFill>
                <a:latin typeface="Arial" panose="020B0604020202020204" pitchFamily="34" charset="0"/>
                <a:cs typeface="Arial" panose="020B0604020202020204" pitchFamily="34" charset="0"/>
              </a:rPr>
              <a:t>divorce/</a:t>
            </a:r>
          </a:p>
          <a:p>
            <a:r>
              <a:rPr lang="en-GB" sz="2400" dirty="0">
                <a:solidFill>
                  <a:srgbClr val="002060"/>
                </a:solidFill>
                <a:latin typeface="Arial" panose="020B0604020202020204" pitchFamily="34" charset="0"/>
                <a:cs typeface="Arial" panose="020B0604020202020204" pitchFamily="34" charset="0"/>
              </a:rPr>
              <a:t>separation</a:t>
            </a:r>
          </a:p>
        </p:txBody>
      </p:sp>
      <p:sp>
        <p:nvSpPr>
          <p:cNvPr id="41" name="TextBox 40">
            <a:extLst>
              <a:ext uri="{FF2B5EF4-FFF2-40B4-BE49-F238E27FC236}">
                <a16:creationId xmlns:a16="http://schemas.microsoft.com/office/drawing/2014/main" id="{1316F688-5440-FD2F-E058-8F5433B10175}"/>
              </a:ext>
            </a:extLst>
          </p:cNvPr>
          <p:cNvSpPr txBox="1"/>
          <p:nvPr/>
        </p:nvSpPr>
        <p:spPr>
          <a:xfrm>
            <a:off x="1001357" y="4869624"/>
            <a:ext cx="1868362" cy="1200329"/>
          </a:xfrm>
          <a:prstGeom prst="rect">
            <a:avLst/>
          </a:prstGeom>
          <a:noFill/>
        </p:spPr>
        <p:txBody>
          <a:bodyPr wrap="square" rtlCol="0">
            <a:spAutoFit/>
          </a:bodyPr>
          <a:lstStyle/>
          <a:p>
            <a:r>
              <a:rPr lang="en-GB" sz="2400" dirty="0">
                <a:solidFill>
                  <a:srgbClr val="002060"/>
                </a:solidFill>
                <a:latin typeface="Arial" panose="020B0604020202020204" pitchFamily="34" charset="0"/>
                <a:cs typeface="Arial" panose="020B0604020202020204" pitchFamily="34" charset="0"/>
              </a:rPr>
              <a:t>parental substance misuse</a:t>
            </a:r>
          </a:p>
        </p:txBody>
      </p:sp>
      <p:sp>
        <p:nvSpPr>
          <p:cNvPr id="43" name="TextBox 42">
            <a:extLst>
              <a:ext uri="{FF2B5EF4-FFF2-40B4-BE49-F238E27FC236}">
                <a16:creationId xmlns:a16="http://schemas.microsoft.com/office/drawing/2014/main" id="{108B0184-C973-E6BB-7C79-B043A6052BB7}"/>
              </a:ext>
            </a:extLst>
          </p:cNvPr>
          <p:cNvSpPr txBox="1"/>
          <p:nvPr/>
        </p:nvSpPr>
        <p:spPr>
          <a:xfrm>
            <a:off x="5991280" y="3185992"/>
            <a:ext cx="2184565" cy="1200329"/>
          </a:xfrm>
          <a:prstGeom prst="rect">
            <a:avLst/>
          </a:prstGeom>
          <a:noFill/>
        </p:spPr>
        <p:txBody>
          <a:bodyPr wrap="square" rtlCol="0">
            <a:spAutoFit/>
          </a:bodyPr>
          <a:lstStyle/>
          <a:p>
            <a:r>
              <a:rPr lang="en-GB" sz="2400" dirty="0">
                <a:solidFill>
                  <a:srgbClr val="002060"/>
                </a:solidFill>
                <a:latin typeface="Arial" panose="020B0604020202020204" pitchFamily="34" charset="0"/>
                <a:cs typeface="Arial" panose="020B0604020202020204" pitchFamily="34" charset="0"/>
              </a:rPr>
              <a:t>chronic health conditions / illness</a:t>
            </a:r>
          </a:p>
        </p:txBody>
      </p:sp>
      <p:sp>
        <p:nvSpPr>
          <p:cNvPr id="45" name="TextBox 44">
            <a:extLst>
              <a:ext uri="{FF2B5EF4-FFF2-40B4-BE49-F238E27FC236}">
                <a16:creationId xmlns:a16="http://schemas.microsoft.com/office/drawing/2014/main" id="{67633A59-6D27-0931-660B-D4ECC9849BA6}"/>
              </a:ext>
            </a:extLst>
          </p:cNvPr>
          <p:cNvSpPr txBox="1"/>
          <p:nvPr/>
        </p:nvSpPr>
        <p:spPr>
          <a:xfrm>
            <a:off x="5823798" y="4980707"/>
            <a:ext cx="2423251" cy="830997"/>
          </a:xfrm>
          <a:prstGeom prst="rect">
            <a:avLst/>
          </a:prstGeom>
          <a:noFill/>
        </p:spPr>
        <p:txBody>
          <a:bodyPr wrap="square" rtlCol="0">
            <a:spAutoFit/>
          </a:bodyPr>
          <a:lstStyle/>
          <a:p>
            <a:r>
              <a:rPr lang="en-GB" sz="2400" dirty="0">
                <a:solidFill>
                  <a:srgbClr val="002060"/>
                </a:solidFill>
                <a:latin typeface="Arial" panose="020B0604020202020204" pitchFamily="34" charset="0"/>
                <a:cs typeface="Arial" panose="020B0604020202020204" pitchFamily="34" charset="0"/>
              </a:rPr>
              <a:t>multiple home or school moves</a:t>
            </a:r>
          </a:p>
        </p:txBody>
      </p:sp>
      <p:sp>
        <p:nvSpPr>
          <p:cNvPr id="46" name="TextBox 45">
            <a:extLst>
              <a:ext uri="{FF2B5EF4-FFF2-40B4-BE49-F238E27FC236}">
                <a16:creationId xmlns:a16="http://schemas.microsoft.com/office/drawing/2014/main" id="{CB9652FE-963A-84E1-91BE-0803FB1BC8C6}"/>
              </a:ext>
            </a:extLst>
          </p:cNvPr>
          <p:cNvSpPr txBox="1"/>
          <p:nvPr/>
        </p:nvSpPr>
        <p:spPr>
          <a:xfrm>
            <a:off x="8456476" y="5238955"/>
            <a:ext cx="2466443" cy="461665"/>
          </a:xfrm>
          <a:prstGeom prst="rect">
            <a:avLst/>
          </a:prstGeom>
          <a:noFill/>
        </p:spPr>
        <p:txBody>
          <a:bodyPr wrap="square" rtlCol="0">
            <a:spAutoFit/>
          </a:bodyPr>
          <a:lstStyle/>
          <a:p>
            <a:r>
              <a:rPr lang="en-GB" sz="2400" dirty="0">
                <a:solidFill>
                  <a:srgbClr val="002060"/>
                </a:solidFill>
                <a:latin typeface="Arial" panose="020B0604020202020204" pitchFamily="34" charset="0"/>
                <a:cs typeface="Arial" panose="020B0604020202020204" pitchFamily="34" charset="0"/>
              </a:rPr>
              <a:t>premature birth</a:t>
            </a:r>
          </a:p>
        </p:txBody>
      </p:sp>
      <p:pic>
        <p:nvPicPr>
          <p:cNvPr id="6" name="Picture 5">
            <a:extLst>
              <a:ext uri="{FF2B5EF4-FFF2-40B4-BE49-F238E27FC236}">
                <a16:creationId xmlns:a16="http://schemas.microsoft.com/office/drawing/2014/main" id="{3C76B8A3-3AF0-C626-8EAE-EE10035D298A}"/>
              </a:ext>
            </a:extLst>
          </p:cNvPr>
          <p:cNvPicPr>
            <a:picLocks noChangeAspect="1"/>
          </p:cNvPicPr>
          <p:nvPr/>
        </p:nvPicPr>
        <p:blipFill>
          <a:blip r:embed="rId4"/>
          <a:stretch>
            <a:fillRect/>
          </a:stretch>
        </p:blipFill>
        <p:spPr>
          <a:xfrm>
            <a:off x="599291" y="1408345"/>
            <a:ext cx="10199492" cy="4688230"/>
          </a:xfrm>
          <a:prstGeom prst="rect">
            <a:avLst/>
          </a:prstGeom>
        </p:spPr>
      </p:pic>
      <p:pic>
        <p:nvPicPr>
          <p:cNvPr id="8" name="Picture 7">
            <a:extLst>
              <a:ext uri="{FF2B5EF4-FFF2-40B4-BE49-F238E27FC236}">
                <a16:creationId xmlns:a16="http://schemas.microsoft.com/office/drawing/2014/main" id="{F7D3C2CF-8EC7-1799-ED6F-49534AB9C6BC}"/>
              </a:ext>
            </a:extLst>
          </p:cNvPr>
          <p:cNvPicPr>
            <a:picLocks noChangeAspect="1"/>
          </p:cNvPicPr>
          <p:nvPr/>
        </p:nvPicPr>
        <p:blipFill>
          <a:blip r:embed="rId5"/>
          <a:stretch>
            <a:fillRect/>
          </a:stretch>
        </p:blipFill>
        <p:spPr>
          <a:xfrm>
            <a:off x="10007693" y="40085"/>
            <a:ext cx="2058462" cy="1252671"/>
          </a:xfrm>
          <a:prstGeom prst="rect">
            <a:avLst/>
          </a:prstGeom>
        </p:spPr>
      </p:pic>
    </p:spTree>
    <p:extLst>
      <p:ext uri="{BB962C8B-B14F-4D97-AF65-F5344CB8AC3E}">
        <p14:creationId xmlns:p14="http://schemas.microsoft.com/office/powerpoint/2010/main" val="194148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nodeType="clickEffect">
                                  <p:stCondLst>
                                    <p:cond delay="0"/>
                                  </p:stCondLst>
                                  <p:childTnLst>
                                    <p:animEffect transition="out" filter="wipe(down)">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A diagram of a brain&#10;&#10;Description automatically generated">
            <a:extLst>
              <a:ext uri="{FF2B5EF4-FFF2-40B4-BE49-F238E27FC236}">
                <a16:creationId xmlns:a16="http://schemas.microsoft.com/office/drawing/2014/main" id="{54931862-290A-00DF-E8F9-B87D35DD296E}"/>
              </a:ext>
            </a:extLst>
          </p:cNvPr>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l="721" t="1805" r="1443" b="4217"/>
          <a:stretch/>
        </p:blipFill>
        <p:spPr>
          <a:xfrm>
            <a:off x="2083443" y="855799"/>
            <a:ext cx="5316207" cy="5146401"/>
          </a:xfrm>
        </p:spPr>
      </p:pic>
      <p:sp>
        <p:nvSpPr>
          <p:cNvPr id="7" name="Title 6">
            <a:extLst>
              <a:ext uri="{FF2B5EF4-FFF2-40B4-BE49-F238E27FC236}">
                <a16:creationId xmlns:a16="http://schemas.microsoft.com/office/drawing/2014/main" id="{2EA4E2DB-AD02-9A89-07D4-DE6EA6BE3E49}"/>
              </a:ext>
            </a:extLst>
          </p:cNvPr>
          <p:cNvSpPr>
            <a:spLocks noGrp="1"/>
          </p:cNvSpPr>
          <p:nvPr>
            <p:ph type="title"/>
          </p:nvPr>
        </p:nvSpPr>
        <p:spPr>
          <a:xfrm>
            <a:off x="609600" y="115549"/>
            <a:ext cx="10972800" cy="1143000"/>
          </a:xfrm>
        </p:spPr>
        <p:txBody>
          <a:bodyPr/>
          <a:lstStyle/>
          <a:p>
            <a:r>
              <a:rPr lang="en-GB" dirty="0"/>
              <a:t>Development</a:t>
            </a:r>
            <a:endParaRPr lang="en-US" dirty="0"/>
          </a:p>
        </p:txBody>
      </p:sp>
      <p:sp>
        <p:nvSpPr>
          <p:cNvPr id="8" name="Text Placeholder 7">
            <a:extLst>
              <a:ext uri="{FF2B5EF4-FFF2-40B4-BE49-F238E27FC236}">
                <a16:creationId xmlns:a16="http://schemas.microsoft.com/office/drawing/2014/main" id="{65332427-07D3-24DF-2922-A8A94E6CDFEE}"/>
              </a:ext>
            </a:extLst>
          </p:cNvPr>
          <p:cNvSpPr>
            <a:spLocks noGrp="1"/>
          </p:cNvSpPr>
          <p:nvPr>
            <p:ph type="body" sz="half" idx="1"/>
          </p:nvPr>
        </p:nvSpPr>
        <p:spPr>
          <a:xfrm>
            <a:off x="609600" y="5766035"/>
            <a:ext cx="6960242" cy="1273216"/>
          </a:xfrm>
        </p:spPr>
        <p:txBody>
          <a:bodyPr>
            <a:normAutofit/>
          </a:bodyPr>
          <a:lstStyle/>
          <a:p>
            <a:pPr marL="0" indent="0">
              <a:buNone/>
            </a:pPr>
            <a:endParaRPr lang="en-US" sz="1800" dirty="0">
              <a:hlinkClick r:id="" action="ppaction://noaction"/>
            </a:endParaRPr>
          </a:p>
          <a:p>
            <a:pPr marL="0" indent="0">
              <a:buNone/>
            </a:pPr>
            <a:r>
              <a:rPr lang="en-US" sz="1800" dirty="0">
                <a:hlinkClick r:id="" action="ppaction://noaction"/>
              </a:rPr>
              <a:t>Resources (beaconhouse.org.uk)</a:t>
            </a:r>
            <a:endParaRPr lang="en-US" sz="1800" dirty="0"/>
          </a:p>
        </p:txBody>
      </p:sp>
      <p:pic>
        <p:nvPicPr>
          <p:cNvPr id="2" name="Picture 1">
            <a:extLst>
              <a:ext uri="{FF2B5EF4-FFF2-40B4-BE49-F238E27FC236}">
                <a16:creationId xmlns:a16="http://schemas.microsoft.com/office/drawing/2014/main" id="{85035E1E-9F34-73E0-A862-2873E273DDDC}"/>
              </a:ext>
            </a:extLst>
          </p:cNvPr>
          <p:cNvPicPr>
            <a:picLocks noChangeAspect="1"/>
          </p:cNvPicPr>
          <p:nvPr/>
        </p:nvPicPr>
        <p:blipFill>
          <a:blip r:embed="rId4"/>
          <a:stretch>
            <a:fillRect/>
          </a:stretch>
        </p:blipFill>
        <p:spPr>
          <a:xfrm>
            <a:off x="7399650" y="3366156"/>
            <a:ext cx="4554730" cy="3036487"/>
          </a:xfrm>
          <a:prstGeom prst="rect">
            <a:avLst/>
          </a:prstGeom>
        </p:spPr>
      </p:pic>
    </p:spTree>
    <p:extLst>
      <p:ext uri="{BB962C8B-B14F-4D97-AF65-F5344CB8AC3E}">
        <p14:creationId xmlns:p14="http://schemas.microsoft.com/office/powerpoint/2010/main" val="7198346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A33D7-2C6D-59AE-1391-1FC071761D6C}"/>
              </a:ext>
            </a:extLst>
          </p:cNvPr>
          <p:cNvSpPr>
            <a:spLocks noGrp="1"/>
          </p:cNvSpPr>
          <p:nvPr>
            <p:ph type="title"/>
          </p:nvPr>
        </p:nvSpPr>
        <p:spPr>
          <a:xfrm>
            <a:off x="269965" y="163603"/>
            <a:ext cx="10972800" cy="1143000"/>
          </a:xfrm>
        </p:spPr>
        <p:txBody>
          <a:bodyPr/>
          <a:lstStyle/>
          <a:p>
            <a:r>
              <a:rPr lang="en-GB" dirty="0"/>
              <a:t>Trauma responses </a:t>
            </a:r>
          </a:p>
        </p:txBody>
      </p:sp>
      <p:pic>
        <p:nvPicPr>
          <p:cNvPr id="6" name="Picture 5">
            <a:extLst>
              <a:ext uri="{FF2B5EF4-FFF2-40B4-BE49-F238E27FC236}">
                <a16:creationId xmlns:a16="http://schemas.microsoft.com/office/drawing/2014/main" id="{E77E6A4D-2627-B7EF-2A5C-C9D31F757D5C}"/>
              </a:ext>
            </a:extLst>
          </p:cNvPr>
          <p:cNvPicPr>
            <a:picLocks noChangeAspect="1"/>
          </p:cNvPicPr>
          <p:nvPr/>
        </p:nvPicPr>
        <p:blipFill>
          <a:blip r:embed="rId3"/>
          <a:stretch>
            <a:fillRect/>
          </a:stretch>
        </p:blipFill>
        <p:spPr>
          <a:xfrm>
            <a:off x="735733" y="1388844"/>
            <a:ext cx="2047548" cy="2944358"/>
          </a:xfrm>
          <a:prstGeom prst="rect">
            <a:avLst/>
          </a:prstGeom>
        </p:spPr>
      </p:pic>
      <p:pic>
        <p:nvPicPr>
          <p:cNvPr id="8" name="Picture 7">
            <a:extLst>
              <a:ext uri="{FF2B5EF4-FFF2-40B4-BE49-F238E27FC236}">
                <a16:creationId xmlns:a16="http://schemas.microsoft.com/office/drawing/2014/main" id="{C757D57B-0015-D70F-829E-3DEDD863154F}"/>
              </a:ext>
            </a:extLst>
          </p:cNvPr>
          <p:cNvPicPr>
            <a:picLocks noChangeAspect="1"/>
          </p:cNvPicPr>
          <p:nvPr/>
        </p:nvPicPr>
        <p:blipFill>
          <a:blip r:embed="rId4"/>
          <a:stretch>
            <a:fillRect/>
          </a:stretch>
        </p:blipFill>
        <p:spPr>
          <a:xfrm>
            <a:off x="3598142" y="1466631"/>
            <a:ext cx="2047547" cy="2944358"/>
          </a:xfrm>
          <a:prstGeom prst="rect">
            <a:avLst/>
          </a:prstGeom>
        </p:spPr>
      </p:pic>
      <p:pic>
        <p:nvPicPr>
          <p:cNvPr id="10" name="Picture 9">
            <a:extLst>
              <a:ext uri="{FF2B5EF4-FFF2-40B4-BE49-F238E27FC236}">
                <a16:creationId xmlns:a16="http://schemas.microsoft.com/office/drawing/2014/main" id="{29ED01DB-BDB2-AA9D-08DB-F46CDF332103}"/>
              </a:ext>
            </a:extLst>
          </p:cNvPr>
          <p:cNvPicPr>
            <a:picLocks noChangeAspect="1"/>
          </p:cNvPicPr>
          <p:nvPr/>
        </p:nvPicPr>
        <p:blipFill>
          <a:blip r:embed="rId5"/>
          <a:stretch>
            <a:fillRect/>
          </a:stretch>
        </p:blipFill>
        <p:spPr>
          <a:xfrm>
            <a:off x="6460550" y="1481757"/>
            <a:ext cx="2116562" cy="2914106"/>
          </a:xfrm>
          <a:prstGeom prst="rect">
            <a:avLst/>
          </a:prstGeom>
        </p:spPr>
      </p:pic>
      <p:pic>
        <p:nvPicPr>
          <p:cNvPr id="12" name="Picture 11">
            <a:extLst>
              <a:ext uri="{FF2B5EF4-FFF2-40B4-BE49-F238E27FC236}">
                <a16:creationId xmlns:a16="http://schemas.microsoft.com/office/drawing/2014/main" id="{BEB32A2B-A227-4653-19AB-D56D0041C13C}"/>
              </a:ext>
            </a:extLst>
          </p:cNvPr>
          <p:cNvPicPr>
            <a:picLocks noChangeAspect="1"/>
          </p:cNvPicPr>
          <p:nvPr/>
        </p:nvPicPr>
        <p:blipFill>
          <a:blip r:embed="rId6"/>
          <a:stretch>
            <a:fillRect/>
          </a:stretch>
        </p:blipFill>
        <p:spPr>
          <a:xfrm>
            <a:off x="9349046" y="1419815"/>
            <a:ext cx="2107221" cy="2882416"/>
          </a:xfrm>
          <a:prstGeom prst="rect">
            <a:avLst/>
          </a:prstGeom>
        </p:spPr>
      </p:pic>
      <p:pic>
        <p:nvPicPr>
          <p:cNvPr id="4" name="Picture 3">
            <a:extLst>
              <a:ext uri="{FF2B5EF4-FFF2-40B4-BE49-F238E27FC236}">
                <a16:creationId xmlns:a16="http://schemas.microsoft.com/office/drawing/2014/main" id="{F3A981ED-C61F-E588-83E3-EA93E10BDBF2}"/>
              </a:ext>
            </a:extLst>
          </p:cNvPr>
          <p:cNvPicPr>
            <a:picLocks noChangeAspect="1"/>
          </p:cNvPicPr>
          <p:nvPr/>
        </p:nvPicPr>
        <p:blipFill>
          <a:blip r:embed="rId7"/>
          <a:stretch>
            <a:fillRect/>
          </a:stretch>
        </p:blipFill>
        <p:spPr>
          <a:xfrm>
            <a:off x="12631838" y="3220656"/>
            <a:ext cx="3988005" cy="3295819"/>
          </a:xfrm>
          <a:prstGeom prst="rect">
            <a:avLst/>
          </a:prstGeom>
        </p:spPr>
      </p:pic>
    </p:spTree>
    <p:extLst>
      <p:ext uri="{BB962C8B-B14F-4D97-AF65-F5344CB8AC3E}">
        <p14:creationId xmlns:p14="http://schemas.microsoft.com/office/powerpoint/2010/main" val="26258482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ceberg Behavior Visual Printable (large) - Parents With Confidence">
            <a:extLst>
              <a:ext uri="{FF2B5EF4-FFF2-40B4-BE49-F238E27FC236}">
                <a16:creationId xmlns:a16="http://schemas.microsoft.com/office/drawing/2014/main" id="{E4128463-3F38-6C66-5B07-3B185FD08A3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666" b="22448"/>
          <a:stretch/>
        </p:blipFill>
        <p:spPr bwMode="auto">
          <a:xfrm>
            <a:off x="368966" y="766506"/>
            <a:ext cx="6398716" cy="4791727"/>
          </a:xfrm>
          <a:prstGeom prst="rect">
            <a:avLst/>
          </a:prstGeom>
          <a:solidFill>
            <a:srgbClr val="FFFFFF"/>
          </a:solidFill>
        </p:spPr>
      </p:pic>
      <p:sp>
        <p:nvSpPr>
          <p:cNvPr id="4" name="Title 1">
            <a:extLst>
              <a:ext uri="{FF2B5EF4-FFF2-40B4-BE49-F238E27FC236}">
                <a16:creationId xmlns:a16="http://schemas.microsoft.com/office/drawing/2014/main" id="{A5EAE33B-FA02-AAE7-BB2F-11C42550A080}"/>
              </a:ext>
            </a:extLst>
          </p:cNvPr>
          <p:cNvSpPr txBox="1">
            <a:spLocks/>
          </p:cNvSpPr>
          <p:nvPr/>
        </p:nvSpPr>
        <p:spPr>
          <a:xfrm>
            <a:off x="0" y="-90744"/>
            <a:ext cx="5702968" cy="857250"/>
          </a:xfrm>
          <a:prstGeom prst="rect">
            <a:avLst/>
          </a:prstGeom>
        </p:spPr>
        <p:txBody>
          <a:bodyPr anchor="ctr">
            <a:normAutofit/>
          </a:bodyPr>
          <a:lstStyle>
            <a:lvl1pPr algn="l" defTabSz="914377" rtl="0" eaLnBrk="1" latinLnBrk="0" hangingPunct="1">
              <a:spcBef>
                <a:spcPct val="0"/>
              </a:spcBef>
              <a:buNone/>
              <a:defRPr sz="3200" kern="1200">
                <a:solidFill>
                  <a:schemeClr val="tx1"/>
                </a:solidFill>
                <a:latin typeface="Arial" panose="020B0604020202020204" pitchFamily="34" charset="0"/>
                <a:ea typeface="+mj-ea"/>
                <a:cs typeface="Arial" panose="020B0604020202020204" pitchFamily="34" charset="0"/>
              </a:defRPr>
            </a:lvl1pPr>
          </a:lstStyle>
          <a:p>
            <a:r>
              <a:rPr lang="en-GB" altLang="en-US" dirty="0">
                <a:solidFill>
                  <a:schemeClr val="bg1"/>
                </a:solidFill>
              </a:rPr>
              <a:t>Behaviours as communication</a:t>
            </a:r>
            <a:endParaRPr lang="en-GB" dirty="0">
              <a:solidFill>
                <a:schemeClr val="bg1"/>
              </a:solidFill>
            </a:endParaRPr>
          </a:p>
        </p:txBody>
      </p:sp>
      <p:sp>
        <p:nvSpPr>
          <p:cNvPr id="2" name="TextBox 1">
            <a:extLst>
              <a:ext uri="{FF2B5EF4-FFF2-40B4-BE49-F238E27FC236}">
                <a16:creationId xmlns:a16="http://schemas.microsoft.com/office/drawing/2014/main" id="{941E6507-0F3B-DDFD-9726-45F8C2FB687E}"/>
              </a:ext>
            </a:extLst>
          </p:cNvPr>
          <p:cNvSpPr txBox="1"/>
          <p:nvPr/>
        </p:nvSpPr>
        <p:spPr>
          <a:xfrm>
            <a:off x="2552401" y="5929917"/>
            <a:ext cx="1338828" cy="369332"/>
          </a:xfrm>
          <a:prstGeom prst="rect">
            <a:avLst/>
          </a:prstGeom>
          <a:noFill/>
        </p:spPr>
        <p:txBody>
          <a:bodyPr wrap="none" rtlCol="0">
            <a:spAutoFit/>
          </a:bodyPr>
          <a:lstStyle/>
          <a:p>
            <a:r>
              <a:rPr lang="en-GB" dirty="0"/>
              <a:t>Be curious!</a:t>
            </a:r>
            <a:endParaRPr lang="en-US" dirty="0"/>
          </a:p>
        </p:txBody>
      </p:sp>
      <p:pic>
        <p:nvPicPr>
          <p:cNvPr id="5" name="Content Placeholder 4">
            <a:extLst>
              <a:ext uri="{FF2B5EF4-FFF2-40B4-BE49-F238E27FC236}">
                <a16:creationId xmlns:a16="http://schemas.microsoft.com/office/drawing/2014/main" id="{0B234FB2-7297-9B89-D362-BA9C14ACFC55}"/>
              </a:ext>
            </a:extLst>
          </p:cNvPr>
          <p:cNvPicPr>
            <a:picLocks noGrp="1" noChangeAspect="1"/>
          </p:cNvPicPr>
          <p:nvPr>
            <p:ph idx="1"/>
          </p:nvPr>
        </p:nvPicPr>
        <p:blipFill>
          <a:blip r:embed="rId4"/>
          <a:stretch>
            <a:fillRect/>
          </a:stretch>
        </p:blipFill>
        <p:spPr>
          <a:xfrm>
            <a:off x="6926446" y="929176"/>
            <a:ext cx="5040965" cy="4629057"/>
          </a:xfrm>
        </p:spPr>
      </p:pic>
      <p:sp>
        <p:nvSpPr>
          <p:cNvPr id="8" name="TextBox 7">
            <a:extLst>
              <a:ext uri="{FF2B5EF4-FFF2-40B4-BE49-F238E27FC236}">
                <a16:creationId xmlns:a16="http://schemas.microsoft.com/office/drawing/2014/main" id="{28F1AD0D-1EA4-3532-9CF7-1ED17C97D7B1}"/>
              </a:ext>
            </a:extLst>
          </p:cNvPr>
          <p:cNvSpPr txBox="1"/>
          <p:nvPr/>
        </p:nvSpPr>
        <p:spPr>
          <a:xfrm>
            <a:off x="7036067" y="6088248"/>
            <a:ext cx="7354073" cy="369332"/>
          </a:xfrm>
          <a:prstGeom prst="rect">
            <a:avLst/>
          </a:prstGeom>
          <a:noFill/>
        </p:spPr>
        <p:txBody>
          <a:bodyPr wrap="square">
            <a:spAutoFit/>
          </a:bodyPr>
          <a:lstStyle/>
          <a:p>
            <a:r>
              <a:rPr lang="en-GB" sz="1200" dirty="0">
                <a:solidFill>
                  <a:srgbClr val="0070C0"/>
                </a:solidFill>
                <a:hlinkClick r:id="rId5">
                  <a:extLst>
                    <a:ext uri="{A12FA001-AC4F-418D-AE19-62706E023703}">
                      <ahyp:hlinkClr xmlns:ahyp="http://schemas.microsoft.com/office/drawing/2018/hyperlinkcolor" val="tx"/>
                    </a:ext>
                  </a:extLst>
                </a:hlinkClick>
              </a:rPr>
              <a:t>(PDF) Hope for Healing: Trauma-Informed Care (TIC) in a school setting</a:t>
            </a:r>
            <a:r>
              <a:rPr lang="en-GB" dirty="0">
                <a:solidFill>
                  <a:srgbClr val="467886"/>
                </a:solidFill>
                <a:hlinkClick r:id="rId5">
                  <a:extLst>
                    <a:ext uri="{A12FA001-AC4F-418D-AE19-62706E023703}">
                      <ahyp:hlinkClr xmlns:ahyp="http://schemas.microsoft.com/office/drawing/2018/hyperlinkcolor" val="tx"/>
                    </a:ext>
                  </a:extLst>
                </a:hlinkClick>
              </a:rPr>
              <a:t>.</a:t>
            </a:r>
            <a:endParaRPr lang="en-GB" dirty="0"/>
          </a:p>
        </p:txBody>
      </p:sp>
    </p:spTree>
    <p:extLst>
      <p:ext uri="{BB962C8B-B14F-4D97-AF65-F5344CB8AC3E}">
        <p14:creationId xmlns:p14="http://schemas.microsoft.com/office/powerpoint/2010/main" val="31218559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D50629-B6A6-59F4-99B6-03AFB3B048F8}"/>
              </a:ext>
            </a:extLst>
          </p:cNvPr>
          <p:cNvSpPr>
            <a:spLocks noGrp="1"/>
          </p:cNvSpPr>
          <p:nvPr>
            <p:ph type="title"/>
          </p:nvPr>
        </p:nvSpPr>
        <p:spPr>
          <a:xfrm>
            <a:off x="0" y="-207823"/>
            <a:ext cx="10818420" cy="1325563"/>
          </a:xfrm>
        </p:spPr>
        <p:txBody>
          <a:bodyPr/>
          <a:lstStyle/>
          <a:p>
            <a:r>
              <a:rPr lang="en-GB" dirty="0"/>
              <a:t>How trauma affects the brain </a:t>
            </a:r>
          </a:p>
        </p:txBody>
      </p:sp>
      <p:sp>
        <p:nvSpPr>
          <p:cNvPr id="3" name="Content Placeholder 2">
            <a:extLst>
              <a:ext uri="{FF2B5EF4-FFF2-40B4-BE49-F238E27FC236}">
                <a16:creationId xmlns:a16="http://schemas.microsoft.com/office/drawing/2014/main" id="{50EA0A57-50ED-B940-DB0F-0ADEFB879D44}"/>
              </a:ext>
            </a:extLst>
          </p:cNvPr>
          <p:cNvSpPr>
            <a:spLocks noGrp="1"/>
          </p:cNvSpPr>
          <p:nvPr>
            <p:ph idx="1"/>
          </p:nvPr>
        </p:nvSpPr>
        <p:spPr>
          <a:xfrm>
            <a:off x="145952" y="6106086"/>
            <a:ext cx="10818420" cy="4003779"/>
          </a:xfrm>
        </p:spPr>
        <p:txBody>
          <a:bodyPr/>
          <a:lstStyle/>
          <a:p>
            <a:r>
              <a:rPr lang="en-GB" dirty="0">
                <a:solidFill>
                  <a:srgbClr val="0070C0"/>
                </a:solidFill>
                <a:hlinkClick r:id="rId4">
                  <a:extLst>
                    <a:ext uri="{A12FA001-AC4F-418D-AE19-62706E023703}">
                      <ahyp:hlinkClr xmlns:ahyp="http://schemas.microsoft.com/office/drawing/2018/hyperlinkcolor" val="tx"/>
                    </a:ext>
                  </a:extLst>
                </a:hlinkClick>
              </a:rPr>
              <a:t>Childhood Trauma and the Brain | UK Trauma Council</a:t>
            </a:r>
            <a:endParaRPr lang="en-GB" dirty="0">
              <a:solidFill>
                <a:srgbClr val="0070C0"/>
              </a:solidFill>
            </a:endParaRPr>
          </a:p>
        </p:txBody>
      </p:sp>
      <p:pic>
        <p:nvPicPr>
          <p:cNvPr id="4" name="Online Media 3" title="Childhood Trauma and the Brain | UK Trauma Council">
            <a:hlinkClick r:id="" action="ppaction://media"/>
            <a:extLst>
              <a:ext uri="{FF2B5EF4-FFF2-40B4-BE49-F238E27FC236}">
                <a16:creationId xmlns:a16="http://schemas.microsoft.com/office/drawing/2014/main" id="{CE3387F3-DD81-4CA4-4651-AA8AA5C0ED77}"/>
              </a:ext>
            </a:extLst>
          </p:cNvPr>
          <p:cNvPicPr>
            <a:picLocks noRot="1" noChangeAspect="1"/>
          </p:cNvPicPr>
          <p:nvPr>
            <a:videoFile r:link="rId1"/>
          </p:nvPr>
        </p:nvPicPr>
        <p:blipFill>
          <a:blip r:embed="rId5"/>
          <a:stretch>
            <a:fillRect/>
          </a:stretch>
        </p:blipFill>
        <p:spPr>
          <a:xfrm>
            <a:off x="1782502" y="797842"/>
            <a:ext cx="8363974" cy="4725645"/>
          </a:xfrm>
          <a:prstGeom prst="rect">
            <a:avLst/>
          </a:prstGeom>
        </p:spPr>
      </p:pic>
    </p:spTree>
    <p:extLst>
      <p:ext uri="{BB962C8B-B14F-4D97-AF65-F5344CB8AC3E}">
        <p14:creationId xmlns:p14="http://schemas.microsoft.com/office/powerpoint/2010/main" val="1990384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EAEC2-CCBF-DA16-4DF7-315B41246EA0}"/>
              </a:ext>
            </a:extLst>
          </p:cNvPr>
          <p:cNvSpPr>
            <a:spLocks noGrp="1"/>
          </p:cNvSpPr>
          <p:nvPr>
            <p:ph type="title"/>
          </p:nvPr>
        </p:nvSpPr>
        <p:spPr>
          <a:xfrm>
            <a:off x="686198" y="-249329"/>
            <a:ext cx="10667261" cy="1325563"/>
          </a:xfrm>
        </p:spPr>
        <p:txBody>
          <a:bodyPr/>
          <a:lstStyle/>
          <a:p>
            <a:r>
              <a:rPr lang="en-GB"/>
              <a:t>Executive Functioning </a:t>
            </a:r>
          </a:p>
        </p:txBody>
      </p:sp>
      <p:pic>
        <p:nvPicPr>
          <p:cNvPr id="7" name="Picture 6">
            <a:extLst>
              <a:ext uri="{FF2B5EF4-FFF2-40B4-BE49-F238E27FC236}">
                <a16:creationId xmlns:a16="http://schemas.microsoft.com/office/drawing/2014/main" id="{923B5804-5B91-B73E-870F-32CDD34FA176}"/>
              </a:ext>
            </a:extLst>
          </p:cNvPr>
          <p:cNvPicPr>
            <a:picLocks noChangeAspect="1"/>
          </p:cNvPicPr>
          <p:nvPr/>
        </p:nvPicPr>
        <p:blipFill>
          <a:blip r:embed="rId3"/>
          <a:stretch>
            <a:fillRect/>
          </a:stretch>
        </p:blipFill>
        <p:spPr>
          <a:xfrm>
            <a:off x="262529" y="750869"/>
            <a:ext cx="5838735" cy="5698591"/>
          </a:xfrm>
          <a:prstGeom prst="rect">
            <a:avLst/>
          </a:prstGeom>
        </p:spPr>
      </p:pic>
      <p:sp>
        <p:nvSpPr>
          <p:cNvPr id="8" name="TextBox 7">
            <a:extLst>
              <a:ext uri="{FF2B5EF4-FFF2-40B4-BE49-F238E27FC236}">
                <a16:creationId xmlns:a16="http://schemas.microsoft.com/office/drawing/2014/main" id="{B08961D8-0A7F-8AE3-5699-794A187E6889}"/>
              </a:ext>
            </a:extLst>
          </p:cNvPr>
          <p:cNvSpPr txBox="1"/>
          <p:nvPr/>
        </p:nvSpPr>
        <p:spPr>
          <a:xfrm>
            <a:off x="6105822" y="6213715"/>
            <a:ext cx="2803719" cy="276999"/>
          </a:xfrm>
          <a:prstGeom prst="rect">
            <a:avLst/>
          </a:prstGeom>
          <a:noFill/>
        </p:spPr>
        <p:txBody>
          <a:bodyPr wrap="square" rtlCol="0">
            <a:spAutoFit/>
          </a:bodyPr>
          <a:lstStyle/>
          <a:p>
            <a:r>
              <a:rPr lang="en-GB" sz="1200" b="1"/>
              <a:t>addvantageslearningcentre.com </a:t>
            </a:r>
          </a:p>
        </p:txBody>
      </p:sp>
      <p:pic>
        <p:nvPicPr>
          <p:cNvPr id="4" name="Picture 3">
            <a:extLst>
              <a:ext uri="{FF2B5EF4-FFF2-40B4-BE49-F238E27FC236}">
                <a16:creationId xmlns:a16="http://schemas.microsoft.com/office/drawing/2014/main" id="{C2F83EF1-FFB9-2DFD-6847-26B77BC7B1AE}"/>
              </a:ext>
            </a:extLst>
          </p:cNvPr>
          <p:cNvPicPr>
            <a:picLocks noChangeAspect="1"/>
          </p:cNvPicPr>
          <p:nvPr/>
        </p:nvPicPr>
        <p:blipFill>
          <a:blip r:embed="rId4"/>
          <a:stretch>
            <a:fillRect/>
          </a:stretch>
        </p:blipFill>
        <p:spPr>
          <a:xfrm>
            <a:off x="6977743" y="655946"/>
            <a:ext cx="4528059" cy="5493105"/>
          </a:xfrm>
          <a:prstGeom prst="rect">
            <a:avLst/>
          </a:prstGeom>
        </p:spPr>
      </p:pic>
    </p:spTree>
    <p:extLst>
      <p:ext uri="{BB962C8B-B14F-4D97-AF65-F5344CB8AC3E}">
        <p14:creationId xmlns:p14="http://schemas.microsoft.com/office/powerpoint/2010/main" val="6202373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Poor Executive Functioning How Can I Improve? – Good, 52% OFF">
            <a:extLst>
              <a:ext uri="{FF2B5EF4-FFF2-40B4-BE49-F238E27FC236}">
                <a16:creationId xmlns:a16="http://schemas.microsoft.com/office/drawing/2014/main" id="{57361881-E1B3-C523-2AF5-1748EEACA115}"/>
              </a:ext>
            </a:extLst>
          </p:cNvPr>
          <p:cNvPicPr>
            <a:picLocks noGrp="1" noChangeAspect="1"/>
          </p:cNvPicPr>
          <p:nvPr>
            <p:ph idx="13"/>
          </p:nvPr>
        </p:nvPicPr>
        <p:blipFill>
          <a:blip r:embed="rId3"/>
          <a:stretch>
            <a:fillRect/>
          </a:stretch>
        </p:blipFill>
        <p:spPr>
          <a:xfrm>
            <a:off x="4055" y="382215"/>
            <a:ext cx="12168397" cy="6622664"/>
          </a:xfrm>
        </p:spPr>
      </p:pic>
    </p:spTree>
    <p:extLst>
      <p:ext uri="{BB962C8B-B14F-4D97-AF65-F5344CB8AC3E}">
        <p14:creationId xmlns:p14="http://schemas.microsoft.com/office/powerpoint/2010/main" val="2687818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rtual School Master Template July 2024  -  Read-Only" id="{8ED6CA12-ACA2-4896-8BF7-B49E128644E4}" vid="{56604248-DE21-4ADF-B285-861631282C8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Virtual School Master Template July 2024</Template>
  <TotalTime>1304</TotalTime>
  <Words>682</Words>
  <Application>Microsoft Office PowerPoint</Application>
  <PresentationFormat>Widescreen</PresentationFormat>
  <Paragraphs>104</Paragraphs>
  <Slides>18</Slides>
  <Notes>17</Notes>
  <HiddenSlides>0</HiddenSlides>
  <MMClips>3</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Aptos</vt:lpstr>
      <vt:lpstr>Arial</vt:lpstr>
      <vt:lpstr>Bierstadt Display</vt:lpstr>
      <vt:lpstr>Google Sans</vt:lpstr>
      <vt:lpstr>Nunito Sans</vt:lpstr>
      <vt:lpstr>Office Theme</vt:lpstr>
      <vt:lpstr>SEMH Network  Hampshire Virtual School 26th June 2025 </vt:lpstr>
      <vt:lpstr>Attachment</vt:lpstr>
      <vt:lpstr>Trauma and ACES</vt:lpstr>
      <vt:lpstr>Development</vt:lpstr>
      <vt:lpstr>Trauma responses </vt:lpstr>
      <vt:lpstr>PowerPoint Presentation</vt:lpstr>
      <vt:lpstr>How trauma affects the brain </vt:lpstr>
      <vt:lpstr>Executive Functioning </vt:lpstr>
      <vt:lpstr>PowerPoint Presentation</vt:lpstr>
      <vt:lpstr>What makes the difference? Change the narrative!</vt:lpstr>
      <vt:lpstr>I wonder if you see me</vt:lpstr>
      <vt:lpstr>Secondary trauma</vt:lpstr>
      <vt:lpstr>Virtual School offer:</vt:lpstr>
      <vt:lpstr>PowerPoint Presentation</vt:lpstr>
      <vt:lpstr>PowerPoint Presentation</vt:lpstr>
      <vt:lpstr>Useful links</vt:lpstr>
      <vt:lpstr>Why I am Rude…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Fleming, Stacey</dc:creator>
  <cp:lastModifiedBy>Erhahiemen, Ebi</cp:lastModifiedBy>
  <cp:revision>2</cp:revision>
  <dcterms:created xsi:type="dcterms:W3CDTF">2025-06-10T10:03:10Z</dcterms:created>
  <dcterms:modified xsi:type="dcterms:W3CDTF">2025-07-07T12:54:24Z</dcterms:modified>
</cp:coreProperties>
</file>