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7" r:id="rId3"/>
    <p:sldId id="280" r:id="rId4"/>
    <p:sldId id="282" r:id="rId5"/>
    <p:sldId id="278" r:id="rId6"/>
    <p:sldId id="283" r:id="rId7"/>
    <p:sldId id="281" r:id="rId8"/>
    <p:sldId id="293" r:id="rId9"/>
    <p:sldId id="5015" r:id="rId10"/>
    <p:sldId id="274" r:id="rId11"/>
    <p:sldId id="1538" r:id="rId12"/>
    <p:sldId id="275" r:id="rId13"/>
    <p:sldId id="290" r:id="rId14"/>
    <p:sldId id="5025" r:id="rId15"/>
    <p:sldId id="5034" r:id="rId16"/>
    <p:sldId id="1559" r:id="rId17"/>
    <p:sldId id="292" r:id="rId18"/>
    <p:sldId id="503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623" autoAdjust="0"/>
  </p:normalViewPr>
  <p:slideViewPr>
    <p:cSldViewPr snapToGrid="0">
      <p:cViewPr varScale="1">
        <p:scale>
          <a:sx n="123" d="100"/>
          <a:sy n="123" d="100"/>
        </p:scale>
        <p:origin x="17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hahiemen, Ebi" userId="f159cad7-f38e-400c-abb9-c47177e4599f" providerId="ADAL" clId="{9CA6B7BD-F015-4448-B343-FCA430C4C34C}"/>
    <pc:docChg chg="undo custSel modSld">
      <pc:chgData name="Erhahiemen, Ebi" userId="f159cad7-f38e-400c-abb9-c47177e4599f" providerId="ADAL" clId="{9CA6B7BD-F015-4448-B343-FCA430C4C34C}" dt="2025-07-07T12:54:19.412" v="34" actId="1076"/>
      <pc:docMkLst>
        <pc:docMk/>
      </pc:docMkLst>
      <pc:sldChg chg="addSp delSp modSp mod addAnim delAnim">
        <pc:chgData name="Erhahiemen, Ebi" userId="f159cad7-f38e-400c-abb9-c47177e4599f" providerId="ADAL" clId="{9CA6B7BD-F015-4448-B343-FCA430C4C34C}" dt="2025-07-07T12:52:38.409" v="30" actId="478"/>
        <pc:sldMkLst>
          <pc:docMk/>
          <pc:sldMk cId="194148505" sldId="280"/>
        </pc:sldMkLst>
        <pc:spChg chg="add del">
          <ac:chgData name="Erhahiemen, Ebi" userId="f159cad7-f38e-400c-abb9-c47177e4599f" providerId="ADAL" clId="{9CA6B7BD-F015-4448-B343-FCA430C4C34C}" dt="2025-07-07T12:52:28.122" v="22" actId="478"/>
          <ac:spMkLst>
            <pc:docMk/>
            <pc:sldMk cId="194148505" sldId="280"/>
            <ac:spMk id="7" creationId="{4C3F71B5-FA12-A478-057A-D162448CABCA}"/>
          </ac:spMkLst>
        </pc:spChg>
        <pc:spChg chg="del">
          <ac:chgData name="Erhahiemen, Ebi" userId="f159cad7-f38e-400c-abb9-c47177e4599f" providerId="ADAL" clId="{9CA6B7BD-F015-4448-B343-FCA430C4C34C}" dt="2025-07-07T12:52:35.665" v="28" actId="478"/>
          <ac:spMkLst>
            <pc:docMk/>
            <pc:sldMk cId="194148505" sldId="280"/>
            <ac:spMk id="40" creationId="{8E898F7F-4474-C973-EF90-455BF0F68860}"/>
          </ac:spMkLst>
        </pc:spChg>
        <pc:picChg chg="add del mod">
          <ac:chgData name="Erhahiemen, Ebi" userId="f159cad7-f38e-400c-abb9-c47177e4599f" providerId="ADAL" clId="{9CA6B7BD-F015-4448-B343-FCA430C4C34C}" dt="2025-07-07T12:52:23.338" v="18" actId="478"/>
          <ac:picMkLst>
            <pc:docMk/>
            <pc:sldMk cId="194148505" sldId="280"/>
            <ac:picMk id="5" creationId="{AB35F6BB-AC99-15B8-C590-D024977D45CF}"/>
          </ac:picMkLst>
        </pc:picChg>
        <pc:picChg chg="add del">
          <ac:chgData name="Erhahiemen, Ebi" userId="f159cad7-f38e-400c-abb9-c47177e4599f" providerId="ADAL" clId="{9CA6B7BD-F015-4448-B343-FCA430C4C34C}" dt="2025-07-07T12:52:20.759" v="17" actId="478"/>
          <ac:picMkLst>
            <pc:docMk/>
            <pc:sldMk cId="194148505" sldId="280"/>
            <ac:picMk id="6" creationId="{3C76B8A3-3AF0-C626-8EAE-EE10035D298A}"/>
          </ac:picMkLst>
        </pc:picChg>
        <pc:picChg chg="add del">
          <ac:chgData name="Erhahiemen, Ebi" userId="f159cad7-f38e-400c-abb9-c47177e4599f" providerId="ADAL" clId="{9CA6B7BD-F015-4448-B343-FCA430C4C34C}" dt="2025-07-07T12:52:27.229" v="21" actId="478"/>
          <ac:picMkLst>
            <pc:docMk/>
            <pc:sldMk cId="194148505" sldId="280"/>
            <ac:picMk id="19" creationId="{B7AC3B38-11B7-5009-C02F-7116CD99065D}"/>
          </ac:picMkLst>
        </pc:picChg>
        <pc:picChg chg="add del">
          <ac:chgData name="Erhahiemen, Ebi" userId="f159cad7-f38e-400c-abb9-c47177e4599f" providerId="ADAL" clId="{9CA6B7BD-F015-4448-B343-FCA430C4C34C}" dt="2025-07-07T12:52:26.411" v="20" actId="478"/>
          <ac:picMkLst>
            <pc:docMk/>
            <pc:sldMk cId="194148505" sldId="280"/>
            <ac:picMk id="21" creationId="{E73CDF0C-943B-3315-81A6-E06682DC8595}"/>
          </ac:picMkLst>
        </pc:picChg>
        <pc:picChg chg="del">
          <ac:chgData name="Erhahiemen, Ebi" userId="f159cad7-f38e-400c-abb9-c47177e4599f" providerId="ADAL" clId="{9CA6B7BD-F015-4448-B343-FCA430C4C34C}" dt="2025-07-07T12:52:33.282" v="26" actId="478"/>
          <ac:picMkLst>
            <pc:docMk/>
            <pc:sldMk cId="194148505" sldId="280"/>
            <ac:picMk id="23" creationId="{038B442C-3D41-F585-D43F-EDE522B02945}"/>
          </ac:picMkLst>
        </pc:picChg>
        <pc:picChg chg="del">
          <ac:chgData name="Erhahiemen, Ebi" userId="f159cad7-f38e-400c-abb9-c47177e4599f" providerId="ADAL" clId="{9CA6B7BD-F015-4448-B343-FCA430C4C34C}" dt="2025-07-07T12:52:32.200" v="25" actId="478"/>
          <ac:picMkLst>
            <pc:docMk/>
            <pc:sldMk cId="194148505" sldId="280"/>
            <ac:picMk id="24" creationId="{53506D30-FC2E-11B5-099A-D9E95BC4A4B5}"/>
          </ac:picMkLst>
        </pc:picChg>
        <pc:picChg chg="del">
          <ac:chgData name="Erhahiemen, Ebi" userId="f159cad7-f38e-400c-abb9-c47177e4599f" providerId="ADAL" clId="{9CA6B7BD-F015-4448-B343-FCA430C4C34C}" dt="2025-07-07T12:52:34.265" v="27" actId="478"/>
          <ac:picMkLst>
            <pc:docMk/>
            <pc:sldMk cId="194148505" sldId="280"/>
            <ac:picMk id="25" creationId="{303A8E69-B627-4193-5438-936E90472E57}"/>
          </ac:picMkLst>
        </pc:picChg>
        <pc:picChg chg="del mod">
          <ac:chgData name="Erhahiemen, Ebi" userId="f159cad7-f38e-400c-abb9-c47177e4599f" providerId="ADAL" clId="{9CA6B7BD-F015-4448-B343-FCA430C4C34C}" dt="2025-07-07T12:52:38.409" v="30" actId="478"/>
          <ac:picMkLst>
            <pc:docMk/>
            <pc:sldMk cId="194148505" sldId="280"/>
            <ac:picMk id="26" creationId="{39D773E5-EB6B-5C29-71D4-96B8919D7AB7}"/>
          </ac:picMkLst>
        </pc:picChg>
        <pc:picChg chg="del">
          <ac:chgData name="Erhahiemen, Ebi" userId="f159cad7-f38e-400c-abb9-c47177e4599f" providerId="ADAL" clId="{9CA6B7BD-F015-4448-B343-FCA430C4C34C}" dt="2025-07-07T12:52:31.266" v="24" actId="478"/>
          <ac:picMkLst>
            <pc:docMk/>
            <pc:sldMk cId="194148505" sldId="280"/>
            <ac:picMk id="27" creationId="{07869045-08E0-575C-BBD6-F6EECBC92BD7}"/>
          </ac:picMkLst>
        </pc:picChg>
        <pc:picChg chg="del">
          <ac:chgData name="Erhahiemen, Ebi" userId="f159cad7-f38e-400c-abb9-c47177e4599f" providerId="ADAL" clId="{9CA6B7BD-F015-4448-B343-FCA430C4C34C}" dt="2025-07-07T12:52:29.545" v="23" actId="478"/>
          <ac:picMkLst>
            <pc:docMk/>
            <pc:sldMk cId="194148505" sldId="280"/>
            <ac:picMk id="28" creationId="{6A5B98F9-B33E-04AD-4B6A-ABED538DED8C}"/>
          </ac:picMkLst>
        </pc:picChg>
        <pc:picChg chg="add del">
          <ac:chgData name="Erhahiemen, Ebi" userId="f159cad7-f38e-400c-abb9-c47177e4599f" providerId="ADAL" clId="{9CA6B7BD-F015-4448-B343-FCA430C4C34C}" dt="2025-07-07T12:52:25.417" v="19" actId="478"/>
          <ac:picMkLst>
            <pc:docMk/>
            <pc:sldMk cId="194148505" sldId="280"/>
            <ac:picMk id="29" creationId="{E9AD6889-9635-0BF8-0C20-74099EE8828F}"/>
          </ac:picMkLst>
        </pc:picChg>
      </pc:sldChg>
      <pc:sldChg chg="modSp mod">
        <pc:chgData name="Erhahiemen, Ebi" userId="f159cad7-f38e-400c-abb9-c47177e4599f" providerId="ADAL" clId="{9CA6B7BD-F015-4448-B343-FCA430C4C34C}" dt="2025-07-07T12:54:19.412" v="34" actId="1076"/>
        <pc:sldMkLst>
          <pc:docMk/>
          <pc:sldMk cId="4103637751" sldId="5034"/>
        </pc:sldMkLst>
        <pc:picChg chg="mod">
          <ac:chgData name="Erhahiemen, Ebi" userId="f159cad7-f38e-400c-abb9-c47177e4599f" providerId="ADAL" clId="{9CA6B7BD-F015-4448-B343-FCA430C4C34C}" dt="2025-07-07T12:54:19.412" v="34" actId="1076"/>
          <ac:picMkLst>
            <pc:docMk/>
            <pc:sldMk cId="4103637751" sldId="5034"/>
            <ac:picMk id="14" creationId="{4A3DB8AA-C74E-D28F-8346-FFCC14A9AAF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BC811A-5382-4C35-A3CB-90F42160FD0A}"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3AA6CE94-ED89-4C5D-873C-0D7CA09398B3}">
      <dgm:prSet/>
      <dgm:spPr>
        <a:solidFill>
          <a:srgbClr val="002060"/>
        </a:solidFill>
      </dgm:spPr>
      <dgm:t>
        <a:bodyPr/>
        <a:lstStyle/>
        <a:p>
          <a:r>
            <a:rPr lang="en-GB" dirty="0"/>
            <a:t>Relationships are key – connect before you correct</a:t>
          </a:r>
          <a:endParaRPr lang="en-US" dirty="0"/>
        </a:p>
      </dgm:t>
    </dgm:pt>
    <dgm:pt modelId="{38FD1CFD-A6D4-4BE8-9C59-7DF587994567}" type="parTrans" cxnId="{CC53E970-6535-4D7C-B1E1-E978E60413D7}">
      <dgm:prSet/>
      <dgm:spPr/>
      <dgm:t>
        <a:bodyPr/>
        <a:lstStyle/>
        <a:p>
          <a:endParaRPr lang="en-US"/>
        </a:p>
      </dgm:t>
    </dgm:pt>
    <dgm:pt modelId="{18BB9B77-3115-4545-A856-B5779E725C10}" type="sibTrans" cxnId="{CC53E970-6535-4D7C-B1E1-E978E60413D7}">
      <dgm:prSet/>
      <dgm:spPr/>
      <dgm:t>
        <a:bodyPr/>
        <a:lstStyle/>
        <a:p>
          <a:endParaRPr lang="en-US"/>
        </a:p>
      </dgm:t>
    </dgm:pt>
    <dgm:pt modelId="{E2A3179D-D71D-4C3F-B7D3-6748730CD276}">
      <dgm:prSet/>
      <dgm:spPr>
        <a:solidFill>
          <a:srgbClr val="002060"/>
        </a:solidFill>
      </dgm:spPr>
      <dgm:t>
        <a:bodyPr/>
        <a:lstStyle/>
        <a:p>
          <a:r>
            <a:rPr lang="en-GB" dirty="0"/>
            <a:t>Change the narrative – think iceberg!</a:t>
          </a:r>
          <a:endParaRPr lang="en-US" dirty="0"/>
        </a:p>
      </dgm:t>
    </dgm:pt>
    <dgm:pt modelId="{854FC40D-07A7-465B-B197-F799C6FBD196}" type="parTrans" cxnId="{D58FA9EF-7BB8-46AF-BD4B-91BC8DF88BC0}">
      <dgm:prSet/>
      <dgm:spPr/>
      <dgm:t>
        <a:bodyPr/>
        <a:lstStyle/>
        <a:p>
          <a:endParaRPr lang="en-US"/>
        </a:p>
      </dgm:t>
    </dgm:pt>
    <dgm:pt modelId="{FF64100C-85A0-40B0-9E20-3B55976C07D5}" type="sibTrans" cxnId="{D58FA9EF-7BB8-46AF-BD4B-91BC8DF88BC0}">
      <dgm:prSet/>
      <dgm:spPr/>
      <dgm:t>
        <a:bodyPr/>
        <a:lstStyle/>
        <a:p>
          <a:endParaRPr lang="en-US"/>
        </a:p>
      </dgm:t>
    </dgm:pt>
    <dgm:pt modelId="{5C0CB2A9-56FC-4A50-AE4F-941F3FE0F27D}">
      <dgm:prSet/>
      <dgm:spPr>
        <a:solidFill>
          <a:srgbClr val="002060"/>
        </a:solidFill>
      </dgm:spPr>
      <dgm:t>
        <a:bodyPr/>
        <a:lstStyle/>
        <a:p>
          <a:r>
            <a:rPr lang="en-GB" dirty="0"/>
            <a:t>PACE</a:t>
          </a:r>
        </a:p>
        <a:p>
          <a:r>
            <a:rPr lang="en-GB" dirty="0"/>
            <a:t>(Dan Hughes)</a:t>
          </a:r>
        </a:p>
        <a:p>
          <a:r>
            <a:rPr lang="en-GB" dirty="0"/>
            <a:t>I wonder if…</a:t>
          </a:r>
          <a:endParaRPr lang="en-US" dirty="0"/>
        </a:p>
      </dgm:t>
    </dgm:pt>
    <dgm:pt modelId="{807BE87B-95E9-4544-ACB9-BB9A14EBA716}" type="parTrans" cxnId="{5C79DCA7-88E0-431B-822A-C498667F0A86}">
      <dgm:prSet/>
      <dgm:spPr/>
      <dgm:t>
        <a:bodyPr/>
        <a:lstStyle/>
        <a:p>
          <a:endParaRPr lang="en-US"/>
        </a:p>
      </dgm:t>
    </dgm:pt>
    <dgm:pt modelId="{A0E3189B-430A-45D7-A8CF-70B4BC4373D6}" type="sibTrans" cxnId="{5C79DCA7-88E0-431B-822A-C498667F0A86}">
      <dgm:prSet/>
      <dgm:spPr/>
      <dgm:t>
        <a:bodyPr/>
        <a:lstStyle/>
        <a:p>
          <a:endParaRPr lang="en-US"/>
        </a:p>
      </dgm:t>
    </dgm:pt>
    <dgm:pt modelId="{FEBE3982-178D-4FF2-A1FD-ED8A6F210C69}">
      <dgm:prSet/>
      <dgm:spPr>
        <a:solidFill>
          <a:srgbClr val="002060"/>
        </a:solidFill>
      </dgm:spPr>
      <dgm:t>
        <a:bodyPr/>
        <a:lstStyle/>
        <a:p>
          <a:r>
            <a:rPr lang="en-GB" dirty="0"/>
            <a:t>Reach 2 Teach</a:t>
          </a:r>
          <a:endParaRPr lang="en-US" dirty="0"/>
        </a:p>
      </dgm:t>
    </dgm:pt>
    <dgm:pt modelId="{B471FEE0-CF70-4AEF-8462-05450AF210D3}" type="parTrans" cxnId="{BA55E39E-6123-4806-AE9C-473381F98645}">
      <dgm:prSet/>
      <dgm:spPr/>
      <dgm:t>
        <a:bodyPr/>
        <a:lstStyle/>
        <a:p>
          <a:endParaRPr lang="en-US"/>
        </a:p>
      </dgm:t>
    </dgm:pt>
    <dgm:pt modelId="{A7E443CB-E47E-4C4F-84D1-DA27FA6BE956}" type="sibTrans" cxnId="{BA55E39E-6123-4806-AE9C-473381F98645}">
      <dgm:prSet/>
      <dgm:spPr/>
      <dgm:t>
        <a:bodyPr/>
        <a:lstStyle/>
        <a:p>
          <a:endParaRPr lang="en-US"/>
        </a:p>
      </dgm:t>
    </dgm:pt>
    <dgm:pt modelId="{02FF79AF-63A1-4676-965A-DC2AD9A28DF6}">
      <dgm:prSet/>
      <dgm:spPr>
        <a:solidFill>
          <a:srgbClr val="002060"/>
        </a:solidFill>
      </dgm:spPr>
      <dgm:t>
        <a:bodyPr/>
        <a:lstStyle/>
        <a:p>
          <a:r>
            <a:rPr lang="en-GB"/>
            <a:t>Emotion coaching</a:t>
          </a:r>
          <a:endParaRPr lang="en-US"/>
        </a:p>
      </dgm:t>
    </dgm:pt>
    <dgm:pt modelId="{4B199291-770D-4A0A-8EB2-101AB563EC7A}" type="parTrans" cxnId="{12188815-0FF0-4ADD-8E16-228CF8440233}">
      <dgm:prSet/>
      <dgm:spPr/>
      <dgm:t>
        <a:bodyPr/>
        <a:lstStyle/>
        <a:p>
          <a:endParaRPr lang="en-US"/>
        </a:p>
      </dgm:t>
    </dgm:pt>
    <dgm:pt modelId="{962582EC-5723-4C00-ADE3-EA5C1A9A964E}" type="sibTrans" cxnId="{12188815-0FF0-4ADD-8E16-228CF8440233}">
      <dgm:prSet/>
      <dgm:spPr/>
      <dgm:t>
        <a:bodyPr/>
        <a:lstStyle/>
        <a:p>
          <a:endParaRPr lang="en-US"/>
        </a:p>
      </dgm:t>
    </dgm:pt>
    <dgm:pt modelId="{68304B14-030B-4CBC-8488-97D65896075D}">
      <dgm:prSet/>
      <dgm:spPr>
        <a:solidFill>
          <a:srgbClr val="002060"/>
        </a:solidFill>
      </dgm:spPr>
      <dgm:t>
        <a:bodyPr/>
        <a:lstStyle/>
        <a:p>
          <a:r>
            <a:rPr lang="en-GB"/>
            <a:t>Name it to tame it (Bruce Perry)</a:t>
          </a:r>
          <a:endParaRPr lang="en-US"/>
        </a:p>
      </dgm:t>
    </dgm:pt>
    <dgm:pt modelId="{6194D40A-DDA1-4EAD-A321-301F41C2297A}" type="parTrans" cxnId="{352EA19B-99B0-4EC0-9DBE-0782408766F6}">
      <dgm:prSet/>
      <dgm:spPr/>
      <dgm:t>
        <a:bodyPr/>
        <a:lstStyle/>
        <a:p>
          <a:endParaRPr lang="en-US"/>
        </a:p>
      </dgm:t>
    </dgm:pt>
    <dgm:pt modelId="{A107F353-8D99-4BF3-A2C3-5FA0FF987086}" type="sibTrans" cxnId="{352EA19B-99B0-4EC0-9DBE-0782408766F6}">
      <dgm:prSet/>
      <dgm:spPr/>
      <dgm:t>
        <a:bodyPr/>
        <a:lstStyle/>
        <a:p>
          <a:endParaRPr lang="en-US"/>
        </a:p>
      </dgm:t>
    </dgm:pt>
    <dgm:pt modelId="{F266F517-8DA2-4986-A840-1D5286D6B7FE}">
      <dgm:prSet/>
      <dgm:spPr>
        <a:solidFill>
          <a:srgbClr val="002060"/>
        </a:solidFill>
      </dgm:spPr>
      <dgm:t>
        <a:bodyPr/>
        <a:lstStyle/>
        <a:p>
          <a:r>
            <a:rPr lang="en-GB" dirty="0"/>
            <a:t>‘Good enough’ parenting / teaching</a:t>
          </a:r>
          <a:endParaRPr lang="en-US" dirty="0"/>
        </a:p>
      </dgm:t>
    </dgm:pt>
    <dgm:pt modelId="{E68F3513-4257-4CC2-975C-1A6C09BB2E1E}" type="parTrans" cxnId="{49105CC0-D106-42D9-9D8A-91527505BC46}">
      <dgm:prSet/>
      <dgm:spPr/>
      <dgm:t>
        <a:bodyPr/>
        <a:lstStyle/>
        <a:p>
          <a:endParaRPr lang="en-US"/>
        </a:p>
      </dgm:t>
    </dgm:pt>
    <dgm:pt modelId="{1863DC6A-6D3C-42D0-85AB-04D7DFF2CB8C}" type="sibTrans" cxnId="{49105CC0-D106-42D9-9D8A-91527505BC46}">
      <dgm:prSet/>
      <dgm:spPr/>
      <dgm:t>
        <a:bodyPr/>
        <a:lstStyle/>
        <a:p>
          <a:endParaRPr lang="en-US"/>
        </a:p>
      </dgm:t>
    </dgm:pt>
    <dgm:pt modelId="{A53AD4D0-A8AA-4915-9F69-9DB5C0F307BC}">
      <dgm:prSet/>
      <dgm:spPr>
        <a:solidFill>
          <a:srgbClr val="002060"/>
        </a:solidFill>
      </dgm:spPr>
      <dgm:t>
        <a:bodyPr/>
        <a:lstStyle/>
        <a:p>
          <a:r>
            <a:rPr lang="en-GB" dirty="0"/>
            <a:t>Restorative conversations</a:t>
          </a:r>
          <a:endParaRPr lang="en-US" dirty="0"/>
        </a:p>
      </dgm:t>
    </dgm:pt>
    <dgm:pt modelId="{8AF027E0-AA70-41D6-A869-7FD6F077EA44}" type="parTrans" cxnId="{91220B90-DCC6-4A46-98D2-E510E50D0187}">
      <dgm:prSet/>
      <dgm:spPr/>
      <dgm:t>
        <a:bodyPr/>
        <a:lstStyle/>
        <a:p>
          <a:endParaRPr lang="en-US"/>
        </a:p>
      </dgm:t>
    </dgm:pt>
    <dgm:pt modelId="{5E55F85A-F69A-445A-9FFF-B05F824F91EB}" type="sibTrans" cxnId="{91220B90-DCC6-4A46-98D2-E510E50D0187}">
      <dgm:prSet/>
      <dgm:spPr/>
      <dgm:t>
        <a:bodyPr/>
        <a:lstStyle/>
        <a:p>
          <a:endParaRPr lang="en-US"/>
        </a:p>
      </dgm:t>
    </dgm:pt>
    <dgm:pt modelId="{8171C347-EE4B-43A4-B7B6-90A811140278}">
      <dgm:prSet/>
      <dgm:spPr>
        <a:solidFill>
          <a:srgbClr val="002060"/>
        </a:solidFill>
      </dgm:spPr>
      <dgm:t>
        <a:bodyPr/>
        <a:lstStyle/>
        <a:p>
          <a:r>
            <a:rPr lang="en-GB"/>
            <a:t>Relational behaviour policies</a:t>
          </a:r>
          <a:endParaRPr lang="en-US"/>
        </a:p>
      </dgm:t>
    </dgm:pt>
    <dgm:pt modelId="{82A4C047-FD76-45AD-812D-6FFA0A1A8410}" type="parTrans" cxnId="{1EF8F3B5-B5DA-42DA-83CE-97123022D952}">
      <dgm:prSet/>
      <dgm:spPr/>
      <dgm:t>
        <a:bodyPr/>
        <a:lstStyle/>
        <a:p>
          <a:endParaRPr lang="en-US"/>
        </a:p>
      </dgm:t>
    </dgm:pt>
    <dgm:pt modelId="{0E792F9B-0141-464E-9F1A-307C3A8BC23E}" type="sibTrans" cxnId="{1EF8F3B5-B5DA-42DA-83CE-97123022D952}">
      <dgm:prSet/>
      <dgm:spPr/>
      <dgm:t>
        <a:bodyPr/>
        <a:lstStyle/>
        <a:p>
          <a:endParaRPr lang="en-US"/>
        </a:p>
      </dgm:t>
    </dgm:pt>
    <dgm:pt modelId="{17F054E2-FC57-40C4-8C3D-A3D73D11E67E}">
      <dgm:prSet/>
      <dgm:spPr>
        <a:solidFill>
          <a:srgbClr val="002060"/>
        </a:solidFill>
      </dgm:spPr>
      <dgm:t>
        <a:bodyPr/>
        <a:lstStyle/>
        <a:p>
          <a:r>
            <a:rPr lang="en-GB" dirty="0"/>
            <a:t>Supported transitions</a:t>
          </a:r>
          <a:endParaRPr lang="en-US" dirty="0"/>
        </a:p>
      </dgm:t>
    </dgm:pt>
    <dgm:pt modelId="{F16501C2-A3D9-4E3B-9A5F-3FCD846EC90B}" type="parTrans" cxnId="{BA800CA5-3837-4C0E-AF04-572D13ECF194}">
      <dgm:prSet/>
      <dgm:spPr/>
      <dgm:t>
        <a:bodyPr/>
        <a:lstStyle/>
        <a:p>
          <a:endParaRPr lang="en-US"/>
        </a:p>
      </dgm:t>
    </dgm:pt>
    <dgm:pt modelId="{5D520287-7369-4F52-8F85-786F8CEA713A}" type="sibTrans" cxnId="{BA800CA5-3837-4C0E-AF04-572D13ECF194}">
      <dgm:prSet/>
      <dgm:spPr/>
      <dgm:t>
        <a:bodyPr/>
        <a:lstStyle/>
        <a:p>
          <a:endParaRPr lang="en-US"/>
        </a:p>
      </dgm:t>
    </dgm:pt>
    <dgm:pt modelId="{9A76DB6E-0F1F-4814-BC6E-49EECB1CA646}">
      <dgm:prSet/>
      <dgm:spPr>
        <a:solidFill>
          <a:srgbClr val="002060"/>
        </a:solidFill>
      </dgm:spPr>
      <dgm:t>
        <a:bodyPr/>
        <a:lstStyle/>
        <a:p>
          <a:r>
            <a:rPr lang="en-GB" dirty="0"/>
            <a:t>Exploration of speech &amp; language needs</a:t>
          </a:r>
          <a:endParaRPr lang="en-US" dirty="0"/>
        </a:p>
      </dgm:t>
    </dgm:pt>
    <dgm:pt modelId="{808E1E3F-037B-4ED2-86CE-0D2456763D48}" type="parTrans" cxnId="{A8445E20-2BAA-456B-BA20-49AC96B09B83}">
      <dgm:prSet/>
      <dgm:spPr/>
      <dgm:t>
        <a:bodyPr/>
        <a:lstStyle/>
        <a:p>
          <a:endParaRPr lang="en-US"/>
        </a:p>
      </dgm:t>
    </dgm:pt>
    <dgm:pt modelId="{8C59BDED-44BA-4053-8D8E-58A3EB4C5A9D}" type="sibTrans" cxnId="{A8445E20-2BAA-456B-BA20-49AC96B09B83}">
      <dgm:prSet/>
      <dgm:spPr/>
      <dgm:t>
        <a:bodyPr/>
        <a:lstStyle/>
        <a:p>
          <a:endParaRPr lang="en-US"/>
        </a:p>
      </dgm:t>
    </dgm:pt>
    <dgm:pt modelId="{97AE3064-B6A3-48C4-94E7-8EA0EFF415F0}">
      <dgm:prSet/>
      <dgm:spPr>
        <a:solidFill>
          <a:srgbClr val="002060"/>
        </a:solidFill>
      </dgm:spPr>
      <dgm:t>
        <a:bodyPr/>
        <a:lstStyle/>
        <a:p>
          <a:r>
            <a:rPr lang="en-GB" dirty="0"/>
            <a:t>Empathetic commentary</a:t>
          </a:r>
          <a:endParaRPr lang="en-US" dirty="0"/>
        </a:p>
      </dgm:t>
    </dgm:pt>
    <dgm:pt modelId="{D51CA612-41C2-479B-91D6-B04E66772639}" type="parTrans" cxnId="{41A890E6-AB1E-4B9D-A1CD-B268CBD04FAD}">
      <dgm:prSet/>
      <dgm:spPr/>
      <dgm:t>
        <a:bodyPr/>
        <a:lstStyle/>
        <a:p>
          <a:endParaRPr lang="en-US"/>
        </a:p>
      </dgm:t>
    </dgm:pt>
    <dgm:pt modelId="{EE234F7B-7FEF-477F-81A8-1ECFDB67C1A5}" type="sibTrans" cxnId="{41A890E6-AB1E-4B9D-A1CD-B268CBD04FAD}">
      <dgm:prSet/>
      <dgm:spPr/>
      <dgm:t>
        <a:bodyPr/>
        <a:lstStyle/>
        <a:p>
          <a:endParaRPr lang="en-US"/>
        </a:p>
      </dgm:t>
    </dgm:pt>
    <dgm:pt modelId="{9A2E1F42-7133-49B4-80CD-DF0AEE4454F7}" type="pres">
      <dgm:prSet presAssocID="{3FBC811A-5382-4C35-A3CB-90F42160FD0A}" presName="diagram" presStyleCnt="0">
        <dgm:presLayoutVars>
          <dgm:dir/>
          <dgm:resizeHandles val="exact"/>
        </dgm:presLayoutVars>
      </dgm:prSet>
      <dgm:spPr/>
    </dgm:pt>
    <dgm:pt modelId="{C8A8B91D-36FD-4DA9-9370-22B32DCF2ACB}" type="pres">
      <dgm:prSet presAssocID="{3AA6CE94-ED89-4C5D-873C-0D7CA09398B3}" presName="node" presStyleLbl="node1" presStyleIdx="0" presStyleCnt="12">
        <dgm:presLayoutVars>
          <dgm:bulletEnabled val="1"/>
        </dgm:presLayoutVars>
      </dgm:prSet>
      <dgm:spPr/>
    </dgm:pt>
    <dgm:pt modelId="{5AD89972-AC54-4F63-A746-EE2972685E26}" type="pres">
      <dgm:prSet presAssocID="{18BB9B77-3115-4545-A856-B5779E725C10}" presName="sibTrans" presStyleCnt="0"/>
      <dgm:spPr/>
    </dgm:pt>
    <dgm:pt modelId="{00C207B4-1E1F-4875-A140-2131FC524EAF}" type="pres">
      <dgm:prSet presAssocID="{17F054E2-FC57-40C4-8C3D-A3D73D11E67E}" presName="node" presStyleLbl="node1" presStyleIdx="1" presStyleCnt="12" custScaleX="97055" custScaleY="111816" custLinFactNeighborX="-1153" custLinFactNeighborY="3199">
        <dgm:presLayoutVars>
          <dgm:bulletEnabled val="1"/>
        </dgm:presLayoutVars>
      </dgm:prSet>
      <dgm:spPr/>
    </dgm:pt>
    <dgm:pt modelId="{362F683F-5EA5-4272-AEF5-0A57AA8D24B0}" type="pres">
      <dgm:prSet presAssocID="{5D520287-7369-4F52-8F85-786F8CEA713A}" presName="sibTrans" presStyleCnt="0"/>
      <dgm:spPr/>
    </dgm:pt>
    <dgm:pt modelId="{BE5C643A-0D8E-4CEB-8A74-A328BD5557DA}" type="pres">
      <dgm:prSet presAssocID="{E2A3179D-D71D-4C3F-B7D3-6748730CD276}" presName="node" presStyleLbl="node1" presStyleIdx="2" presStyleCnt="12">
        <dgm:presLayoutVars>
          <dgm:bulletEnabled val="1"/>
        </dgm:presLayoutVars>
      </dgm:prSet>
      <dgm:spPr/>
    </dgm:pt>
    <dgm:pt modelId="{5DA22995-4882-4D20-8A58-2128221BB25A}" type="pres">
      <dgm:prSet presAssocID="{FF64100C-85A0-40B0-9E20-3B55976C07D5}" presName="sibTrans" presStyleCnt="0"/>
      <dgm:spPr/>
    </dgm:pt>
    <dgm:pt modelId="{B427C749-5019-4DCD-B8A3-4265EAFEB308}" type="pres">
      <dgm:prSet presAssocID="{5C0CB2A9-56FC-4A50-AE4F-941F3FE0F27D}" presName="node" presStyleLbl="node1" presStyleIdx="3" presStyleCnt="12">
        <dgm:presLayoutVars>
          <dgm:bulletEnabled val="1"/>
        </dgm:presLayoutVars>
      </dgm:prSet>
      <dgm:spPr/>
    </dgm:pt>
    <dgm:pt modelId="{DCE08E21-C6A4-4D30-BB38-EC33F3E9B0D6}" type="pres">
      <dgm:prSet presAssocID="{A0E3189B-430A-45D7-A8CF-70B4BC4373D6}" presName="sibTrans" presStyleCnt="0"/>
      <dgm:spPr/>
    </dgm:pt>
    <dgm:pt modelId="{FDE9BCD5-31F0-4AF1-B840-116FAD4598F3}" type="pres">
      <dgm:prSet presAssocID="{FEBE3982-178D-4FF2-A1FD-ED8A6F210C69}" presName="node" presStyleLbl="node1" presStyleIdx="4" presStyleCnt="12">
        <dgm:presLayoutVars>
          <dgm:bulletEnabled val="1"/>
        </dgm:presLayoutVars>
      </dgm:prSet>
      <dgm:spPr/>
    </dgm:pt>
    <dgm:pt modelId="{0764A104-D92C-44C7-A641-4989CD7A9116}" type="pres">
      <dgm:prSet presAssocID="{A7E443CB-E47E-4C4F-84D1-DA27FA6BE956}" presName="sibTrans" presStyleCnt="0"/>
      <dgm:spPr/>
    </dgm:pt>
    <dgm:pt modelId="{E9ABFF8C-BA8D-4122-BC5E-3F8F9CD87183}" type="pres">
      <dgm:prSet presAssocID="{02FF79AF-63A1-4676-965A-DC2AD9A28DF6}" presName="node" presStyleLbl="node1" presStyleIdx="5" presStyleCnt="12">
        <dgm:presLayoutVars>
          <dgm:bulletEnabled val="1"/>
        </dgm:presLayoutVars>
      </dgm:prSet>
      <dgm:spPr/>
    </dgm:pt>
    <dgm:pt modelId="{B5D4483D-67EB-4175-99BC-2552EFEF0322}" type="pres">
      <dgm:prSet presAssocID="{962582EC-5723-4C00-ADE3-EA5C1A9A964E}" presName="sibTrans" presStyleCnt="0"/>
      <dgm:spPr/>
    </dgm:pt>
    <dgm:pt modelId="{BB30AC5E-FFEA-4A62-B9C0-9B29D60D872C}" type="pres">
      <dgm:prSet presAssocID="{68304B14-030B-4CBC-8488-97D65896075D}" presName="node" presStyleLbl="node1" presStyleIdx="6" presStyleCnt="12">
        <dgm:presLayoutVars>
          <dgm:bulletEnabled val="1"/>
        </dgm:presLayoutVars>
      </dgm:prSet>
      <dgm:spPr/>
    </dgm:pt>
    <dgm:pt modelId="{D5B4172E-0A1F-471A-88A0-4578DA114B40}" type="pres">
      <dgm:prSet presAssocID="{A107F353-8D99-4BF3-A2C3-5FA0FF987086}" presName="sibTrans" presStyleCnt="0"/>
      <dgm:spPr/>
    </dgm:pt>
    <dgm:pt modelId="{3BC2C0C9-3F88-4636-8EB0-A36583507C7A}" type="pres">
      <dgm:prSet presAssocID="{F266F517-8DA2-4986-A840-1D5286D6B7FE}" presName="node" presStyleLbl="node1" presStyleIdx="7" presStyleCnt="12">
        <dgm:presLayoutVars>
          <dgm:bulletEnabled val="1"/>
        </dgm:presLayoutVars>
      </dgm:prSet>
      <dgm:spPr/>
    </dgm:pt>
    <dgm:pt modelId="{80F9D02C-F222-4BCC-A0FE-1B282485A729}" type="pres">
      <dgm:prSet presAssocID="{1863DC6A-6D3C-42D0-85AB-04D7DFF2CB8C}" presName="sibTrans" presStyleCnt="0"/>
      <dgm:spPr/>
    </dgm:pt>
    <dgm:pt modelId="{6C6F67C1-2293-472F-870F-9129BF8688ED}" type="pres">
      <dgm:prSet presAssocID="{9A76DB6E-0F1F-4814-BC6E-49EECB1CA646}" presName="node" presStyleLbl="node1" presStyleIdx="8" presStyleCnt="12">
        <dgm:presLayoutVars>
          <dgm:bulletEnabled val="1"/>
        </dgm:presLayoutVars>
      </dgm:prSet>
      <dgm:spPr/>
    </dgm:pt>
    <dgm:pt modelId="{6F8001DF-A5F5-4C2F-BDB9-D5C96A1130AC}" type="pres">
      <dgm:prSet presAssocID="{8C59BDED-44BA-4053-8D8E-58A3EB4C5A9D}" presName="sibTrans" presStyleCnt="0"/>
      <dgm:spPr/>
    </dgm:pt>
    <dgm:pt modelId="{EE837072-DBC5-4D10-B0EF-E061202C5FB7}" type="pres">
      <dgm:prSet presAssocID="{A53AD4D0-A8AA-4915-9F69-9DB5C0F307BC}" presName="node" presStyleLbl="node1" presStyleIdx="9" presStyleCnt="12">
        <dgm:presLayoutVars>
          <dgm:bulletEnabled val="1"/>
        </dgm:presLayoutVars>
      </dgm:prSet>
      <dgm:spPr/>
    </dgm:pt>
    <dgm:pt modelId="{6685F003-E8A9-483B-85E6-5EE097F45DF5}" type="pres">
      <dgm:prSet presAssocID="{5E55F85A-F69A-445A-9FFF-B05F824F91EB}" presName="sibTrans" presStyleCnt="0"/>
      <dgm:spPr/>
    </dgm:pt>
    <dgm:pt modelId="{4CF56CB7-9875-46BF-9F63-1603349B37F2}" type="pres">
      <dgm:prSet presAssocID="{97AE3064-B6A3-48C4-94E7-8EA0EFF415F0}" presName="node" presStyleLbl="node1" presStyleIdx="10" presStyleCnt="12">
        <dgm:presLayoutVars>
          <dgm:bulletEnabled val="1"/>
        </dgm:presLayoutVars>
      </dgm:prSet>
      <dgm:spPr/>
    </dgm:pt>
    <dgm:pt modelId="{490C0B71-FA33-42DC-84AB-CBC42EB4CCB3}" type="pres">
      <dgm:prSet presAssocID="{EE234F7B-7FEF-477F-81A8-1ECFDB67C1A5}" presName="sibTrans" presStyleCnt="0"/>
      <dgm:spPr/>
    </dgm:pt>
    <dgm:pt modelId="{4F883FB5-1D68-40EC-A676-69C88BC2E6CC}" type="pres">
      <dgm:prSet presAssocID="{8171C347-EE4B-43A4-B7B6-90A811140278}" presName="node" presStyleLbl="node1" presStyleIdx="11" presStyleCnt="12">
        <dgm:presLayoutVars>
          <dgm:bulletEnabled val="1"/>
        </dgm:presLayoutVars>
      </dgm:prSet>
      <dgm:spPr/>
    </dgm:pt>
  </dgm:ptLst>
  <dgm:cxnLst>
    <dgm:cxn modelId="{12188815-0FF0-4ADD-8E16-228CF8440233}" srcId="{3FBC811A-5382-4C35-A3CB-90F42160FD0A}" destId="{02FF79AF-63A1-4676-965A-DC2AD9A28DF6}" srcOrd="5" destOrd="0" parTransId="{4B199291-770D-4A0A-8EB2-101AB563EC7A}" sibTransId="{962582EC-5723-4C00-ADE3-EA5C1A9A964E}"/>
    <dgm:cxn modelId="{A8445E20-2BAA-456B-BA20-49AC96B09B83}" srcId="{3FBC811A-5382-4C35-A3CB-90F42160FD0A}" destId="{9A76DB6E-0F1F-4814-BC6E-49EECB1CA646}" srcOrd="8" destOrd="0" parTransId="{808E1E3F-037B-4ED2-86CE-0D2456763D48}" sibTransId="{8C59BDED-44BA-4053-8D8E-58A3EB4C5A9D}"/>
    <dgm:cxn modelId="{526BB427-94ED-4DB1-BDB0-6B8052F80EBD}" type="presOf" srcId="{97AE3064-B6A3-48C4-94E7-8EA0EFF415F0}" destId="{4CF56CB7-9875-46BF-9F63-1603349B37F2}" srcOrd="0" destOrd="0" presId="urn:microsoft.com/office/officeart/2005/8/layout/default"/>
    <dgm:cxn modelId="{5F01FE32-B6F0-431C-B6B9-581B2E9758A5}" type="presOf" srcId="{3FBC811A-5382-4C35-A3CB-90F42160FD0A}" destId="{9A2E1F42-7133-49B4-80CD-DF0AEE4454F7}" srcOrd="0" destOrd="0" presId="urn:microsoft.com/office/officeart/2005/8/layout/default"/>
    <dgm:cxn modelId="{5D24F13C-1B98-41A0-A4EA-A39FF8544CE9}" type="presOf" srcId="{5C0CB2A9-56FC-4A50-AE4F-941F3FE0F27D}" destId="{B427C749-5019-4DCD-B8A3-4265EAFEB308}" srcOrd="0" destOrd="0" presId="urn:microsoft.com/office/officeart/2005/8/layout/default"/>
    <dgm:cxn modelId="{99A3A062-11CD-4DA0-A811-B18C2D5D9C71}" type="presOf" srcId="{17F054E2-FC57-40C4-8C3D-A3D73D11E67E}" destId="{00C207B4-1E1F-4875-A140-2131FC524EAF}" srcOrd="0" destOrd="0" presId="urn:microsoft.com/office/officeart/2005/8/layout/default"/>
    <dgm:cxn modelId="{1DCF886B-AB19-4E8B-9B3A-37C8A368590E}" type="presOf" srcId="{68304B14-030B-4CBC-8488-97D65896075D}" destId="{BB30AC5E-FFEA-4A62-B9C0-9B29D60D872C}" srcOrd="0" destOrd="0" presId="urn:microsoft.com/office/officeart/2005/8/layout/default"/>
    <dgm:cxn modelId="{CC53E970-6535-4D7C-B1E1-E978E60413D7}" srcId="{3FBC811A-5382-4C35-A3CB-90F42160FD0A}" destId="{3AA6CE94-ED89-4C5D-873C-0D7CA09398B3}" srcOrd="0" destOrd="0" parTransId="{38FD1CFD-A6D4-4BE8-9C59-7DF587994567}" sibTransId="{18BB9B77-3115-4545-A856-B5779E725C10}"/>
    <dgm:cxn modelId="{B3162581-CE7B-433E-A69B-3557D7EEC1D3}" type="presOf" srcId="{F266F517-8DA2-4986-A840-1D5286D6B7FE}" destId="{3BC2C0C9-3F88-4636-8EB0-A36583507C7A}" srcOrd="0" destOrd="0" presId="urn:microsoft.com/office/officeart/2005/8/layout/default"/>
    <dgm:cxn modelId="{EB35968F-A076-4913-8C0B-F9D48832BFCD}" type="presOf" srcId="{8171C347-EE4B-43A4-B7B6-90A811140278}" destId="{4F883FB5-1D68-40EC-A676-69C88BC2E6CC}" srcOrd="0" destOrd="0" presId="urn:microsoft.com/office/officeart/2005/8/layout/default"/>
    <dgm:cxn modelId="{91220B90-DCC6-4A46-98D2-E510E50D0187}" srcId="{3FBC811A-5382-4C35-A3CB-90F42160FD0A}" destId="{A53AD4D0-A8AA-4915-9F69-9DB5C0F307BC}" srcOrd="9" destOrd="0" parTransId="{8AF027E0-AA70-41D6-A869-7FD6F077EA44}" sibTransId="{5E55F85A-F69A-445A-9FFF-B05F824F91EB}"/>
    <dgm:cxn modelId="{352EA19B-99B0-4EC0-9DBE-0782408766F6}" srcId="{3FBC811A-5382-4C35-A3CB-90F42160FD0A}" destId="{68304B14-030B-4CBC-8488-97D65896075D}" srcOrd="6" destOrd="0" parTransId="{6194D40A-DDA1-4EAD-A321-301F41C2297A}" sibTransId="{A107F353-8D99-4BF3-A2C3-5FA0FF987086}"/>
    <dgm:cxn modelId="{BA55E39E-6123-4806-AE9C-473381F98645}" srcId="{3FBC811A-5382-4C35-A3CB-90F42160FD0A}" destId="{FEBE3982-178D-4FF2-A1FD-ED8A6F210C69}" srcOrd="4" destOrd="0" parTransId="{B471FEE0-CF70-4AEF-8462-05450AF210D3}" sibTransId="{A7E443CB-E47E-4C4F-84D1-DA27FA6BE956}"/>
    <dgm:cxn modelId="{ED81FCA0-90D5-4F6E-AA72-E34604D92B49}" type="presOf" srcId="{FEBE3982-178D-4FF2-A1FD-ED8A6F210C69}" destId="{FDE9BCD5-31F0-4AF1-B840-116FAD4598F3}" srcOrd="0" destOrd="0" presId="urn:microsoft.com/office/officeart/2005/8/layout/default"/>
    <dgm:cxn modelId="{BA800CA5-3837-4C0E-AF04-572D13ECF194}" srcId="{3FBC811A-5382-4C35-A3CB-90F42160FD0A}" destId="{17F054E2-FC57-40C4-8C3D-A3D73D11E67E}" srcOrd="1" destOrd="0" parTransId="{F16501C2-A3D9-4E3B-9A5F-3FCD846EC90B}" sibTransId="{5D520287-7369-4F52-8F85-786F8CEA713A}"/>
    <dgm:cxn modelId="{5C79DCA7-88E0-431B-822A-C498667F0A86}" srcId="{3FBC811A-5382-4C35-A3CB-90F42160FD0A}" destId="{5C0CB2A9-56FC-4A50-AE4F-941F3FE0F27D}" srcOrd="3" destOrd="0" parTransId="{807BE87B-95E9-4544-ACB9-BB9A14EBA716}" sibTransId="{A0E3189B-430A-45D7-A8CF-70B4BC4373D6}"/>
    <dgm:cxn modelId="{1EF8F3B5-B5DA-42DA-83CE-97123022D952}" srcId="{3FBC811A-5382-4C35-A3CB-90F42160FD0A}" destId="{8171C347-EE4B-43A4-B7B6-90A811140278}" srcOrd="11" destOrd="0" parTransId="{82A4C047-FD76-45AD-812D-6FFA0A1A8410}" sibTransId="{0E792F9B-0141-464E-9F1A-307C3A8BC23E}"/>
    <dgm:cxn modelId="{49105CC0-D106-42D9-9D8A-91527505BC46}" srcId="{3FBC811A-5382-4C35-A3CB-90F42160FD0A}" destId="{F266F517-8DA2-4986-A840-1D5286D6B7FE}" srcOrd="7" destOrd="0" parTransId="{E68F3513-4257-4CC2-975C-1A6C09BB2E1E}" sibTransId="{1863DC6A-6D3C-42D0-85AB-04D7DFF2CB8C}"/>
    <dgm:cxn modelId="{E3A980C8-436D-40B3-8A43-0739700B2F54}" type="presOf" srcId="{A53AD4D0-A8AA-4915-9F69-9DB5C0F307BC}" destId="{EE837072-DBC5-4D10-B0EF-E061202C5FB7}" srcOrd="0" destOrd="0" presId="urn:microsoft.com/office/officeart/2005/8/layout/default"/>
    <dgm:cxn modelId="{FA3519C9-EAD5-41EE-A983-5F068050419F}" type="presOf" srcId="{E2A3179D-D71D-4C3F-B7D3-6748730CD276}" destId="{BE5C643A-0D8E-4CEB-8A74-A328BD5557DA}" srcOrd="0" destOrd="0" presId="urn:microsoft.com/office/officeart/2005/8/layout/default"/>
    <dgm:cxn modelId="{0A9F8DD4-5A2B-4A3C-A471-2A6FBC289509}" type="presOf" srcId="{3AA6CE94-ED89-4C5D-873C-0D7CA09398B3}" destId="{C8A8B91D-36FD-4DA9-9370-22B32DCF2ACB}" srcOrd="0" destOrd="0" presId="urn:microsoft.com/office/officeart/2005/8/layout/default"/>
    <dgm:cxn modelId="{188874E1-28DF-4F19-B17E-45E8FDAA87E5}" type="presOf" srcId="{02FF79AF-63A1-4676-965A-DC2AD9A28DF6}" destId="{E9ABFF8C-BA8D-4122-BC5E-3F8F9CD87183}" srcOrd="0" destOrd="0" presId="urn:microsoft.com/office/officeart/2005/8/layout/default"/>
    <dgm:cxn modelId="{41A890E6-AB1E-4B9D-A1CD-B268CBD04FAD}" srcId="{3FBC811A-5382-4C35-A3CB-90F42160FD0A}" destId="{97AE3064-B6A3-48C4-94E7-8EA0EFF415F0}" srcOrd="10" destOrd="0" parTransId="{D51CA612-41C2-479B-91D6-B04E66772639}" sibTransId="{EE234F7B-7FEF-477F-81A8-1ECFDB67C1A5}"/>
    <dgm:cxn modelId="{0A0255ED-80C0-4AD0-8AA6-59088B2468D8}" type="presOf" srcId="{9A76DB6E-0F1F-4814-BC6E-49EECB1CA646}" destId="{6C6F67C1-2293-472F-870F-9129BF8688ED}" srcOrd="0" destOrd="0" presId="urn:microsoft.com/office/officeart/2005/8/layout/default"/>
    <dgm:cxn modelId="{D58FA9EF-7BB8-46AF-BD4B-91BC8DF88BC0}" srcId="{3FBC811A-5382-4C35-A3CB-90F42160FD0A}" destId="{E2A3179D-D71D-4C3F-B7D3-6748730CD276}" srcOrd="2" destOrd="0" parTransId="{854FC40D-07A7-465B-B197-F799C6FBD196}" sibTransId="{FF64100C-85A0-40B0-9E20-3B55976C07D5}"/>
    <dgm:cxn modelId="{6612380D-F966-4E2E-8B7C-43C5A8C449D0}" type="presParOf" srcId="{9A2E1F42-7133-49B4-80CD-DF0AEE4454F7}" destId="{C8A8B91D-36FD-4DA9-9370-22B32DCF2ACB}" srcOrd="0" destOrd="0" presId="urn:microsoft.com/office/officeart/2005/8/layout/default"/>
    <dgm:cxn modelId="{93E1CD63-000E-4542-8809-9575338E2896}" type="presParOf" srcId="{9A2E1F42-7133-49B4-80CD-DF0AEE4454F7}" destId="{5AD89972-AC54-4F63-A746-EE2972685E26}" srcOrd="1" destOrd="0" presId="urn:microsoft.com/office/officeart/2005/8/layout/default"/>
    <dgm:cxn modelId="{B57B0354-172C-4420-A049-1923084BEDEE}" type="presParOf" srcId="{9A2E1F42-7133-49B4-80CD-DF0AEE4454F7}" destId="{00C207B4-1E1F-4875-A140-2131FC524EAF}" srcOrd="2" destOrd="0" presId="urn:microsoft.com/office/officeart/2005/8/layout/default"/>
    <dgm:cxn modelId="{C6CA615F-4868-41BE-884D-55FB4FCED770}" type="presParOf" srcId="{9A2E1F42-7133-49B4-80CD-DF0AEE4454F7}" destId="{362F683F-5EA5-4272-AEF5-0A57AA8D24B0}" srcOrd="3" destOrd="0" presId="urn:microsoft.com/office/officeart/2005/8/layout/default"/>
    <dgm:cxn modelId="{B154BC2D-6B77-4EA2-A716-DB6942201E61}" type="presParOf" srcId="{9A2E1F42-7133-49B4-80CD-DF0AEE4454F7}" destId="{BE5C643A-0D8E-4CEB-8A74-A328BD5557DA}" srcOrd="4" destOrd="0" presId="urn:microsoft.com/office/officeart/2005/8/layout/default"/>
    <dgm:cxn modelId="{BA5665E5-6F65-4E43-BB7E-E78F319913A9}" type="presParOf" srcId="{9A2E1F42-7133-49B4-80CD-DF0AEE4454F7}" destId="{5DA22995-4882-4D20-8A58-2128221BB25A}" srcOrd="5" destOrd="0" presId="urn:microsoft.com/office/officeart/2005/8/layout/default"/>
    <dgm:cxn modelId="{D0915A64-6B45-4F9D-ACE9-835ABFE72D92}" type="presParOf" srcId="{9A2E1F42-7133-49B4-80CD-DF0AEE4454F7}" destId="{B427C749-5019-4DCD-B8A3-4265EAFEB308}" srcOrd="6" destOrd="0" presId="urn:microsoft.com/office/officeart/2005/8/layout/default"/>
    <dgm:cxn modelId="{F8CD0678-53AF-4174-ADAB-EB03F374C400}" type="presParOf" srcId="{9A2E1F42-7133-49B4-80CD-DF0AEE4454F7}" destId="{DCE08E21-C6A4-4D30-BB38-EC33F3E9B0D6}" srcOrd="7" destOrd="0" presId="urn:microsoft.com/office/officeart/2005/8/layout/default"/>
    <dgm:cxn modelId="{29D249EE-A899-4918-9AD3-328CB10F16F4}" type="presParOf" srcId="{9A2E1F42-7133-49B4-80CD-DF0AEE4454F7}" destId="{FDE9BCD5-31F0-4AF1-B840-116FAD4598F3}" srcOrd="8" destOrd="0" presId="urn:microsoft.com/office/officeart/2005/8/layout/default"/>
    <dgm:cxn modelId="{D00B9BB7-1CF0-4627-94F6-73489563B7D9}" type="presParOf" srcId="{9A2E1F42-7133-49B4-80CD-DF0AEE4454F7}" destId="{0764A104-D92C-44C7-A641-4989CD7A9116}" srcOrd="9" destOrd="0" presId="urn:microsoft.com/office/officeart/2005/8/layout/default"/>
    <dgm:cxn modelId="{A75D3D6C-00BC-4F07-BA3F-726AFAF868EF}" type="presParOf" srcId="{9A2E1F42-7133-49B4-80CD-DF0AEE4454F7}" destId="{E9ABFF8C-BA8D-4122-BC5E-3F8F9CD87183}" srcOrd="10" destOrd="0" presId="urn:microsoft.com/office/officeart/2005/8/layout/default"/>
    <dgm:cxn modelId="{BB323125-B804-47F7-AD23-93772ADB9E2F}" type="presParOf" srcId="{9A2E1F42-7133-49B4-80CD-DF0AEE4454F7}" destId="{B5D4483D-67EB-4175-99BC-2552EFEF0322}" srcOrd="11" destOrd="0" presId="urn:microsoft.com/office/officeart/2005/8/layout/default"/>
    <dgm:cxn modelId="{7BEC6ACC-8950-4B26-9FC1-D0D795DC887C}" type="presParOf" srcId="{9A2E1F42-7133-49B4-80CD-DF0AEE4454F7}" destId="{BB30AC5E-FFEA-4A62-B9C0-9B29D60D872C}" srcOrd="12" destOrd="0" presId="urn:microsoft.com/office/officeart/2005/8/layout/default"/>
    <dgm:cxn modelId="{0C6684F6-2CA2-4264-807E-1BEB805F473A}" type="presParOf" srcId="{9A2E1F42-7133-49B4-80CD-DF0AEE4454F7}" destId="{D5B4172E-0A1F-471A-88A0-4578DA114B40}" srcOrd="13" destOrd="0" presId="urn:microsoft.com/office/officeart/2005/8/layout/default"/>
    <dgm:cxn modelId="{D2E0C979-5E87-4FAD-B831-4A9DEAE6BDC4}" type="presParOf" srcId="{9A2E1F42-7133-49B4-80CD-DF0AEE4454F7}" destId="{3BC2C0C9-3F88-4636-8EB0-A36583507C7A}" srcOrd="14" destOrd="0" presId="urn:microsoft.com/office/officeart/2005/8/layout/default"/>
    <dgm:cxn modelId="{6642A4F1-F6E0-42A2-AF60-49225A015D7A}" type="presParOf" srcId="{9A2E1F42-7133-49B4-80CD-DF0AEE4454F7}" destId="{80F9D02C-F222-4BCC-A0FE-1B282485A729}" srcOrd="15" destOrd="0" presId="urn:microsoft.com/office/officeart/2005/8/layout/default"/>
    <dgm:cxn modelId="{DB563E80-8C06-4FA6-9DD2-50CE0D629471}" type="presParOf" srcId="{9A2E1F42-7133-49B4-80CD-DF0AEE4454F7}" destId="{6C6F67C1-2293-472F-870F-9129BF8688ED}" srcOrd="16" destOrd="0" presId="urn:microsoft.com/office/officeart/2005/8/layout/default"/>
    <dgm:cxn modelId="{1F99CDC1-921C-4D13-9EC3-F1694C690026}" type="presParOf" srcId="{9A2E1F42-7133-49B4-80CD-DF0AEE4454F7}" destId="{6F8001DF-A5F5-4C2F-BDB9-D5C96A1130AC}" srcOrd="17" destOrd="0" presId="urn:microsoft.com/office/officeart/2005/8/layout/default"/>
    <dgm:cxn modelId="{842BD62B-2C6C-4300-9912-F67BF1DB9B0A}" type="presParOf" srcId="{9A2E1F42-7133-49B4-80CD-DF0AEE4454F7}" destId="{EE837072-DBC5-4D10-B0EF-E061202C5FB7}" srcOrd="18" destOrd="0" presId="urn:microsoft.com/office/officeart/2005/8/layout/default"/>
    <dgm:cxn modelId="{566ED080-B6E0-4D06-85CD-21E4A9168862}" type="presParOf" srcId="{9A2E1F42-7133-49B4-80CD-DF0AEE4454F7}" destId="{6685F003-E8A9-483B-85E6-5EE097F45DF5}" srcOrd="19" destOrd="0" presId="urn:microsoft.com/office/officeart/2005/8/layout/default"/>
    <dgm:cxn modelId="{C7EC7D49-9038-436C-B9F1-2E26644A2817}" type="presParOf" srcId="{9A2E1F42-7133-49B4-80CD-DF0AEE4454F7}" destId="{4CF56CB7-9875-46BF-9F63-1603349B37F2}" srcOrd="20" destOrd="0" presId="urn:microsoft.com/office/officeart/2005/8/layout/default"/>
    <dgm:cxn modelId="{824ED1CB-3C80-465A-978F-69005606E88A}" type="presParOf" srcId="{9A2E1F42-7133-49B4-80CD-DF0AEE4454F7}" destId="{490C0B71-FA33-42DC-84AB-CBC42EB4CCB3}" srcOrd="21" destOrd="0" presId="urn:microsoft.com/office/officeart/2005/8/layout/default"/>
    <dgm:cxn modelId="{F6E4DF0C-C7D0-48EF-80BD-DC7735DF95F6}" type="presParOf" srcId="{9A2E1F42-7133-49B4-80CD-DF0AEE4454F7}" destId="{4F883FB5-1D68-40EC-A676-69C88BC2E6CC}" srcOrd="2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8B91D-36FD-4DA9-9370-22B32DCF2ACB}">
      <dsp:nvSpPr>
        <dsp:cNvPr id="0" name=""/>
        <dsp:cNvSpPr/>
      </dsp:nvSpPr>
      <dsp:spPr>
        <a:xfrm>
          <a:off x="37827" y="596296"/>
          <a:ext cx="1660111" cy="996066"/>
        </a:xfrm>
        <a:prstGeom prst="rect">
          <a:avLst/>
        </a:prstGeom>
        <a:solidFill>
          <a:srgbClr val="002060"/>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Relationships are key – connect before you correct</a:t>
          </a:r>
          <a:endParaRPr lang="en-US" sz="1500" kern="1200" dirty="0"/>
        </a:p>
      </dsp:txBody>
      <dsp:txXfrm>
        <a:off x="37827" y="596296"/>
        <a:ext cx="1660111" cy="996066"/>
      </dsp:txXfrm>
    </dsp:sp>
    <dsp:sp modelId="{00C207B4-1E1F-4875-A140-2131FC524EAF}">
      <dsp:nvSpPr>
        <dsp:cNvPr id="0" name=""/>
        <dsp:cNvSpPr/>
      </dsp:nvSpPr>
      <dsp:spPr>
        <a:xfrm>
          <a:off x="1844809" y="569313"/>
          <a:ext cx="1611221" cy="1113762"/>
        </a:xfrm>
        <a:prstGeom prst="rect">
          <a:avLst/>
        </a:prstGeom>
        <a:solidFill>
          <a:srgbClr val="002060"/>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Supported transitions</a:t>
          </a:r>
          <a:endParaRPr lang="en-US" sz="1500" kern="1200" dirty="0"/>
        </a:p>
      </dsp:txBody>
      <dsp:txXfrm>
        <a:off x="1844809" y="569313"/>
        <a:ext cx="1611221" cy="1113762"/>
      </dsp:txXfrm>
    </dsp:sp>
    <dsp:sp modelId="{BE5C643A-0D8E-4CEB-8A74-A328BD5557DA}">
      <dsp:nvSpPr>
        <dsp:cNvPr id="0" name=""/>
        <dsp:cNvSpPr/>
      </dsp:nvSpPr>
      <dsp:spPr>
        <a:xfrm>
          <a:off x="3641182" y="596296"/>
          <a:ext cx="1660111" cy="996066"/>
        </a:xfrm>
        <a:prstGeom prst="rect">
          <a:avLst/>
        </a:prstGeom>
        <a:solidFill>
          <a:srgbClr val="002060"/>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Change the narrative – think iceberg!</a:t>
          </a:r>
          <a:endParaRPr lang="en-US" sz="1500" kern="1200" dirty="0"/>
        </a:p>
      </dsp:txBody>
      <dsp:txXfrm>
        <a:off x="3641182" y="596296"/>
        <a:ext cx="1660111" cy="996066"/>
      </dsp:txXfrm>
    </dsp:sp>
    <dsp:sp modelId="{B427C749-5019-4DCD-B8A3-4265EAFEB308}">
      <dsp:nvSpPr>
        <dsp:cNvPr id="0" name=""/>
        <dsp:cNvSpPr/>
      </dsp:nvSpPr>
      <dsp:spPr>
        <a:xfrm>
          <a:off x="5467305" y="596296"/>
          <a:ext cx="1660111" cy="996066"/>
        </a:xfrm>
        <a:prstGeom prst="rect">
          <a:avLst/>
        </a:prstGeom>
        <a:solidFill>
          <a:srgbClr val="002060"/>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PACE</a:t>
          </a:r>
        </a:p>
        <a:p>
          <a:pPr marL="0" lvl="0" indent="0" algn="ctr" defTabSz="666750">
            <a:lnSpc>
              <a:spcPct val="90000"/>
            </a:lnSpc>
            <a:spcBef>
              <a:spcPct val="0"/>
            </a:spcBef>
            <a:spcAft>
              <a:spcPct val="35000"/>
            </a:spcAft>
            <a:buNone/>
          </a:pPr>
          <a:r>
            <a:rPr lang="en-GB" sz="1500" kern="1200" dirty="0"/>
            <a:t>(Dan Hughes)</a:t>
          </a:r>
        </a:p>
        <a:p>
          <a:pPr marL="0" lvl="0" indent="0" algn="ctr" defTabSz="666750">
            <a:lnSpc>
              <a:spcPct val="90000"/>
            </a:lnSpc>
            <a:spcBef>
              <a:spcPct val="0"/>
            </a:spcBef>
            <a:spcAft>
              <a:spcPct val="35000"/>
            </a:spcAft>
            <a:buNone/>
          </a:pPr>
          <a:r>
            <a:rPr lang="en-GB" sz="1500" kern="1200" dirty="0"/>
            <a:t>I wonder if…</a:t>
          </a:r>
          <a:endParaRPr lang="en-US" sz="1500" kern="1200" dirty="0"/>
        </a:p>
      </dsp:txBody>
      <dsp:txXfrm>
        <a:off x="5467305" y="596296"/>
        <a:ext cx="1660111" cy="996066"/>
      </dsp:txXfrm>
    </dsp:sp>
    <dsp:sp modelId="{FDE9BCD5-31F0-4AF1-B840-116FAD4598F3}">
      <dsp:nvSpPr>
        <dsp:cNvPr id="0" name=""/>
        <dsp:cNvSpPr/>
      </dsp:nvSpPr>
      <dsp:spPr>
        <a:xfrm>
          <a:off x="13382" y="1817222"/>
          <a:ext cx="1660111" cy="996066"/>
        </a:xfrm>
        <a:prstGeom prst="rect">
          <a:avLst/>
        </a:prstGeom>
        <a:solidFill>
          <a:srgbClr val="002060"/>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Reach 2 Teach</a:t>
          </a:r>
          <a:endParaRPr lang="en-US" sz="1500" kern="1200" dirty="0"/>
        </a:p>
      </dsp:txBody>
      <dsp:txXfrm>
        <a:off x="13382" y="1817222"/>
        <a:ext cx="1660111" cy="996066"/>
      </dsp:txXfrm>
    </dsp:sp>
    <dsp:sp modelId="{E9ABFF8C-BA8D-4122-BC5E-3F8F9CD87183}">
      <dsp:nvSpPr>
        <dsp:cNvPr id="0" name=""/>
        <dsp:cNvSpPr/>
      </dsp:nvSpPr>
      <dsp:spPr>
        <a:xfrm>
          <a:off x="1839504" y="1817222"/>
          <a:ext cx="1660111" cy="996066"/>
        </a:xfrm>
        <a:prstGeom prst="rect">
          <a:avLst/>
        </a:prstGeom>
        <a:solidFill>
          <a:srgbClr val="002060"/>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Emotion coaching</a:t>
          </a:r>
          <a:endParaRPr lang="en-US" sz="1500" kern="1200"/>
        </a:p>
      </dsp:txBody>
      <dsp:txXfrm>
        <a:off x="1839504" y="1817222"/>
        <a:ext cx="1660111" cy="996066"/>
      </dsp:txXfrm>
    </dsp:sp>
    <dsp:sp modelId="{BB30AC5E-FFEA-4A62-B9C0-9B29D60D872C}">
      <dsp:nvSpPr>
        <dsp:cNvPr id="0" name=""/>
        <dsp:cNvSpPr/>
      </dsp:nvSpPr>
      <dsp:spPr>
        <a:xfrm>
          <a:off x="3665627" y="1817222"/>
          <a:ext cx="1660111" cy="996066"/>
        </a:xfrm>
        <a:prstGeom prst="rect">
          <a:avLst/>
        </a:prstGeom>
        <a:solidFill>
          <a:srgbClr val="002060"/>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Name it to tame it (Bruce Perry)</a:t>
          </a:r>
          <a:endParaRPr lang="en-US" sz="1500" kern="1200"/>
        </a:p>
      </dsp:txBody>
      <dsp:txXfrm>
        <a:off x="3665627" y="1817222"/>
        <a:ext cx="1660111" cy="996066"/>
      </dsp:txXfrm>
    </dsp:sp>
    <dsp:sp modelId="{3BC2C0C9-3F88-4636-8EB0-A36583507C7A}">
      <dsp:nvSpPr>
        <dsp:cNvPr id="0" name=""/>
        <dsp:cNvSpPr/>
      </dsp:nvSpPr>
      <dsp:spPr>
        <a:xfrm>
          <a:off x="5491750" y="1817222"/>
          <a:ext cx="1660111" cy="996066"/>
        </a:xfrm>
        <a:prstGeom prst="rect">
          <a:avLst/>
        </a:prstGeom>
        <a:solidFill>
          <a:srgbClr val="002060"/>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‘Good enough’ parenting / teaching</a:t>
          </a:r>
          <a:endParaRPr lang="en-US" sz="1500" kern="1200" dirty="0"/>
        </a:p>
      </dsp:txBody>
      <dsp:txXfrm>
        <a:off x="5491750" y="1817222"/>
        <a:ext cx="1660111" cy="996066"/>
      </dsp:txXfrm>
    </dsp:sp>
    <dsp:sp modelId="{6C6F67C1-2293-472F-870F-9129BF8688ED}">
      <dsp:nvSpPr>
        <dsp:cNvPr id="0" name=""/>
        <dsp:cNvSpPr/>
      </dsp:nvSpPr>
      <dsp:spPr>
        <a:xfrm>
          <a:off x="13382" y="2979300"/>
          <a:ext cx="1660111" cy="996066"/>
        </a:xfrm>
        <a:prstGeom prst="rect">
          <a:avLst/>
        </a:prstGeom>
        <a:solidFill>
          <a:srgbClr val="002060"/>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Exploration of speech &amp; language needs</a:t>
          </a:r>
          <a:endParaRPr lang="en-US" sz="1500" kern="1200" dirty="0"/>
        </a:p>
      </dsp:txBody>
      <dsp:txXfrm>
        <a:off x="13382" y="2979300"/>
        <a:ext cx="1660111" cy="996066"/>
      </dsp:txXfrm>
    </dsp:sp>
    <dsp:sp modelId="{EE837072-DBC5-4D10-B0EF-E061202C5FB7}">
      <dsp:nvSpPr>
        <dsp:cNvPr id="0" name=""/>
        <dsp:cNvSpPr/>
      </dsp:nvSpPr>
      <dsp:spPr>
        <a:xfrm>
          <a:off x="1839504" y="2979300"/>
          <a:ext cx="1660111" cy="996066"/>
        </a:xfrm>
        <a:prstGeom prst="rect">
          <a:avLst/>
        </a:prstGeom>
        <a:solidFill>
          <a:srgbClr val="002060"/>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Restorative conversations</a:t>
          </a:r>
          <a:endParaRPr lang="en-US" sz="1500" kern="1200" dirty="0"/>
        </a:p>
      </dsp:txBody>
      <dsp:txXfrm>
        <a:off x="1839504" y="2979300"/>
        <a:ext cx="1660111" cy="996066"/>
      </dsp:txXfrm>
    </dsp:sp>
    <dsp:sp modelId="{4CF56CB7-9875-46BF-9F63-1603349B37F2}">
      <dsp:nvSpPr>
        <dsp:cNvPr id="0" name=""/>
        <dsp:cNvSpPr/>
      </dsp:nvSpPr>
      <dsp:spPr>
        <a:xfrm>
          <a:off x="3665627" y="2979300"/>
          <a:ext cx="1660111" cy="996066"/>
        </a:xfrm>
        <a:prstGeom prst="rect">
          <a:avLst/>
        </a:prstGeom>
        <a:solidFill>
          <a:srgbClr val="002060"/>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Empathetic commentary</a:t>
          </a:r>
          <a:endParaRPr lang="en-US" sz="1500" kern="1200" dirty="0"/>
        </a:p>
      </dsp:txBody>
      <dsp:txXfrm>
        <a:off x="3665627" y="2979300"/>
        <a:ext cx="1660111" cy="996066"/>
      </dsp:txXfrm>
    </dsp:sp>
    <dsp:sp modelId="{4F883FB5-1D68-40EC-A676-69C88BC2E6CC}">
      <dsp:nvSpPr>
        <dsp:cNvPr id="0" name=""/>
        <dsp:cNvSpPr/>
      </dsp:nvSpPr>
      <dsp:spPr>
        <a:xfrm>
          <a:off x="5491750" y="2979300"/>
          <a:ext cx="1660111" cy="996066"/>
        </a:xfrm>
        <a:prstGeom prst="rect">
          <a:avLst/>
        </a:prstGeom>
        <a:solidFill>
          <a:srgbClr val="002060"/>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Relational behaviour policies</a:t>
          </a:r>
          <a:endParaRPr lang="en-US" sz="1500" kern="1200"/>
        </a:p>
      </dsp:txBody>
      <dsp:txXfrm>
        <a:off x="5491750" y="2979300"/>
        <a:ext cx="1660111" cy="9960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EE736-C599-4A21-8C40-E6ED21B05437}" type="datetimeFigureOut">
              <a:rPr lang="en-GB" smtClean="0"/>
              <a:t>07/07/2025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EE51F-4233-4ACA-8376-3666B4365B6C}" type="slidenum">
              <a:rPr lang="en-GB" smtClean="0"/>
              <a:t>‹#›</a:t>
            </a:fld>
            <a:endParaRPr lang="en-GB"/>
          </a:p>
        </p:txBody>
      </p:sp>
    </p:spTree>
    <p:extLst>
      <p:ext uri="{BB962C8B-B14F-4D97-AF65-F5344CB8AC3E}">
        <p14:creationId xmlns:p14="http://schemas.microsoft.com/office/powerpoint/2010/main" val="29229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0812" cy="3657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5CE376-9A86-46F0-B4AB-A42817193246}" type="slidenum">
              <a:rPr lang="en-US" smtClean="0"/>
              <a:t>2</a:t>
            </a:fld>
            <a:endParaRPr lang="en-US"/>
          </a:p>
        </p:txBody>
      </p:sp>
    </p:spTree>
    <p:extLst>
      <p:ext uri="{BB962C8B-B14F-4D97-AF65-F5344CB8AC3E}">
        <p14:creationId xmlns:p14="http://schemas.microsoft.com/office/powerpoint/2010/main" val="2233717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EB9F05-BB35-48AD-B63A-48309ED9EB74}" type="slidenum">
              <a:rPr lang="en-GB" smtClean="0"/>
              <a:t>11</a:t>
            </a:fld>
            <a:endParaRPr lang="en-GB"/>
          </a:p>
        </p:txBody>
      </p:sp>
    </p:spTree>
    <p:extLst>
      <p:ext uri="{BB962C8B-B14F-4D97-AF65-F5344CB8AC3E}">
        <p14:creationId xmlns:p14="http://schemas.microsoft.com/office/powerpoint/2010/main" val="3142448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0812" cy="3657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5CE376-9A86-46F0-B4AB-A42817193246}" type="slidenum">
              <a:rPr lang="en-US" smtClean="0"/>
              <a:t>12</a:t>
            </a:fld>
            <a:endParaRPr lang="en-US"/>
          </a:p>
        </p:txBody>
      </p:sp>
    </p:spTree>
    <p:extLst>
      <p:ext uri="{BB962C8B-B14F-4D97-AF65-F5344CB8AC3E}">
        <p14:creationId xmlns:p14="http://schemas.microsoft.com/office/powerpoint/2010/main" val="2442133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R2T!!! Via DTs Arc – all Hampshire schools -   Training (</a:t>
            </a:r>
            <a:r>
              <a:rPr lang="en-GB" dirty="0" err="1"/>
              <a:t>incl</a:t>
            </a:r>
            <a:r>
              <a:rPr lang="en-GB" dirty="0"/>
              <a:t> ATAS)</a:t>
            </a:r>
          </a:p>
        </p:txBody>
      </p:sp>
      <p:sp>
        <p:nvSpPr>
          <p:cNvPr id="4" name="Slide Number Placeholder 3"/>
          <p:cNvSpPr>
            <a:spLocks noGrp="1"/>
          </p:cNvSpPr>
          <p:nvPr>
            <p:ph type="sldNum" sz="quarter" idx="5"/>
          </p:nvPr>
        </p:nvSpPr>
        <p:spPr/>
        <p:txBody>
          <a:bodyPr/>
          <a:lstStyle/>
          <a:p>
            <a:fld id="{641BB335-AECD-45F6-ABE9-AFAB6795BDBD}" type="slidenum">
              <a:rPr lang="en-GB" smtClean="0"/>
              <a:t>13</a:t>
            </a:fld>
            <a:endParaRPr lang="en-GB"/>
          </a:p>
        </p:txBody>
      </p:sp>
    </p:spTree>
    <p:extLst>
      <p:ext uri="{BB962C8B-B14F-4D97-AF65-F5344CB8AC3E}">
        <p14:creationId xmlns:p14="http://schemas.microsoft.com/office/powerpoint/2010/main" val="1247238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7EE51F-4233-4ACA-8376-3666B4365B6C}" type="slidenum">
              <a:rPr lang="en-GB" smtClean="0"/>
              <a:t>14</a:t>
            </a:fld>
            <a:endParaRPr lang="en-GB"/>
          </a:p>
        </p:txBody>
      </p:sp>
    </p:spTree>
    <p:extLst>
      <p:ext uri="{BB962C8B-B14F-4D97-AF65-F5344CB8AC3E}">
        <p14:creationId xmlns:p14="http://schemas.microsoft.com/office/powerpoint/2010/main" val="2559777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7EE51F-4233-4ACA-8376-3666B4365B6C}" type="slidenum">
              <a:rPr lang="en-GB" smtClean="0"/>
              <a:t>15</a:t>
            </a:fld>
            <a:endParaRPr lang="en-GB"/>
          </a:p>
        </p:txBody>
      </p:sp>
    </p:spTree>
    <p:extLst>
      <p:ext uri="{BB962C8B-B14F-4D97-AF65-F5344CB8AC3E}">
        <p14:creationId xmlns:p14="http://schemas.microsoft.com/office/powerpoint/2010/main" val="2650633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EB9F05-BB35-48AD-B63A-48309ED9EB74}" type="slidenum">
              <a:rPr lang="en-GB" smtClean="0"/>
              <a:t>16</a:t>
            </a:fld>
            <a:endParaRPr lang="en-GB"/>
          </a:p>
        </p:txBody>
      </p:sp>
    </p:spTree>
    <p:extLst>
      <p:ext uri="{BB962C8B-B14F-4D97-AF65-F5344CB8AC3E}">
        <p14:creationId xmlns:p14="http://schemas.microsoft.com/office/powerpoint/2010/main" val="2758286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0812" cy="3657600"/>
          </a:xfrm>
        </p:spPr>
      </p:sp>
      <p:sp>
        <p:nvSpPr>
          <p:cNvPr id="3" name="Notes Placeholder 2"/>
          <p:cNvSpPr>
            <a:spLocks noGrp="1"/>
          </p:cNvSpPr>
          <p:nvPr>
            <p:ph type="body" idx="1"/>
          </p:nvPr>
        </p:nvSpPr>
        <p:spPr/>
        <p:txBody>
          <a:bodyPr/>
          <a:lstStyle/>
          <a:p>
            <a:r>
              <a:rPr lang="en-GB" dirty="0"/>
              <a:t>So, to pause and reflect about why we are seeing those behaviours and dysregulation that we talked about at the beginning of this session…</a:t>
            </a:r>
          </a:p>
          <a:p>
            <a:endParaRPr lang="en-GB" dirty="0"/>
          </a:p>
          <a:p>
            <a:r>
              <a:rPr lang="en-GB" dirty="0"/>
              <a:t>Hold your child in mind…</a:t>
            </a:r>
          </a:p>
          <a:p>
            <a:endParaRPr lang="en-GB" dirty="0"/>
          </a:p>
          <a:p>
            <a:pPr defTabSz="914289">
              <a:defRPr/>
            </a:pPr>
            <a:r>
              <a:rPr lang="en-GB" dirty="0"/>
              <a:t>www.youtube.com/watch?v=waeRP6jzW_U</a:t>
            </a:r>
          </a:p>
          <a:p>
            <a:pPr defTabSz="914289">
              <a:defRPr/>
            </a:pPr>
            <a:endParaRPr lang="en-GB" dirty="0"/>
          </a:p>
          <a:p>
            <a:endParaRPr lang="en-US" dirty="0"/>
          </a:p>
        </p:txBody>
      </p:sp>
      <p:sp>
        <p:nvSpPr>
          <p:cNvPr id="4" name="Slide Number Placeholder 3"/>
          <p:cNvSpPr>
            <a:spLocks noGrp="1"/>
          </p:cNvSpPr>
          <p:nvPr>
            <p:ph type="sldNum" sz="quarter" idx="5"/>
          </p:nvPr>
        </p:nvSpPr>
        <p:spPr/>
        <p:txBody>
          <a:bodyPr/>
          <a:lstStyle/>
          <a:p>
            <a:fld id="{0C5CE376-9A86-46F0-B4AB-A42817193246}" type="slidenum">
              <a:rPr lang="en-US" smtClean="0"/>
              <a:t>17</a:t>
            </a:fld>
            <a:endParaRPr lang="en-US"/>
          </a:p>
        </p:txBody>
      </p:sp>
    </p:spTree>
    <p:extLst>
      <p:ext uri="{BB962C8B-B14F-4D97-AF65-F5344CB8AC3E}">
        <p14:creationId xmlns:p14="http://schemas.microsoft.com/office/powerpoint/2010/main" val="767816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7EE51F-4233-4ACA-8376-3666B4365B6C}" type="slidenum">
              <a:rPr lang="en-GB" smtClean="0"/>
              <a:t>18</a:t>
            </a:fld>
            <a:endParaRPr lang="en-GB"/>
          </a:p>
        </p:txBody>
      </p:sp>
    </p:spTree>
    <p:extLst>
      <p:ext uri="{BB962C8B-B14F-4D97-AF65-F5344CB8AC3E}">
        <p14:creationId xmlns:p14="http://schemas.microsoft.com/office/powerpoint/2010/main" val="2897375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1BB335-AECD-45F6-ABE9-AFAB6795BDBD}" type="slidenum">
              <a:rPr lang="en-GB" smtClean="0"/>
              <a:t>3</a:t>
            </a:fld>
            <a:endParaRPr lang="en-GB"/>
          </a:p>
        </p:txBody>
      </p:sp>
    </p:spTree>
    <p:extLst>
      <p:ext uri="{BB962C8B-B14F-4D97-AF65-F5344CB8AC3E}">
        <p14:creationId xmlns:p14="http://schemas.microsoft.com/office/powerpoint/2010/main" val="171372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0812" cy="3657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5CE376-9A86-46F0-B4AB-A42817193246}" type="slidenum">
              <a:rPr lang="en-US" smtClean="0"/>
              <a:t>4</a:t>
            </a:fld>
            <a:endParaRPr lang="en-US"/>
          </a:p>
        </p:txBody>
      </p:sp>
    </p:spTree>
    <p:extLst>
      <p:ext uri="{BB962C8B-B14F-4D97-AF65-F5344CB8AC3E}">
        <p14:creationId xmlns:p14="http://schemas.microsoft.com/office/powerpoint/2010/main" val="321342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41BB335-AECD-45F6-ABE9-AFAB6795BDBD}" type="slidenum">
              <a:rPr lang="en-GB" smtClean="0"/>
              <a:t>5</a:t>
            </a:fld>
            <a:endParaRPr lang="en-GB"/>
          </a:p>
        </p:txBody>
      </p:sp>
    </p:spTree>
    <p:extLst>
      <p:ext uri="{BB962C8B-B14F-4D97-AF65-F5344CB8AC3E}">
        <p14:creationId xmlns:p14="http://schemas.microsoft.com/office/powerpoint/2010/main" val="35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0812" cy="3657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5CE376-9A86-46F0-B4AB-A42817193246}" type="slidenum">
              <a:rPr lang="en-US" smtClean="0"/>
              <a:t>6</a:t>
            </a:fld>
            <a:endParaRPr lang="en-US"/>
          </a:p>
        </p:txBody>
      </p:sp>
    </p:spTree>
    <p:extLst>
      <p:ext uri="{BB962C8B-B14F-4D97-AF65-F5344CB8AC3E}">
        <p14:creationId xmlns:p14="http://schemas.microsoft.com/office/powerpoint/2010/main" val="2325392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https://www.youtube.com/watch?v=xYBUY1kZpf8 – UK Trauma Council / Anna Freud</a:t>
            </a:r>
          </a:p>
        </p:txBody>
      </p:sp>
      <p:sp>
        <p:nvSpPr>
          <p:cNvPr id="4" name="Slide Number Placeholder 3"/>
          <p:cNvSpPr>
            <a:spLocks noGrp="1"/>
          </p:cNvSpPr>
          <p:nvPr>
            <p:ph type="sldNum" sz="quarter" idx="5"/>
          </p:nvPr>
        </p:nvSpPr>
        <p:spPr/>
        <p:txBody>
          <a:bodyPr/>
          <a:lstStyle/>
          <a:p>
            <a:fld id="{641BB335-AECD-45F6-ABE9-AFAB6795BDBD}" type="slidenum">
              <a:rPr lang="en-GB" smtClean="0"/>
              <a:t>7</a:t>
            </a:fld>
            <a:endParaRPr lang="en-GB"/>
          </a:p>
        </p:txBody>
      </p:sp>
    </p:spTree>
    <p:extLst>
      <p:ext uri="{BB962C8B-B14F-4D97-AF65-F5344CB8AC3E}">
        <p14:creationId xmlns:p14="http://schemas.microsoft.com/office/powerpoint/2010/main" val="3178077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A78D6C-48D5-4094-9A09-EBD9E651C578}" type="slidenum">
              <a:rPr lang="en-GB" smtClean="0"/>
              <a:t>8</a:t>
            </a:fld>
            <a:endParaRPr lang="en-GB"/>
          </a:p>
        </p:txBody>
      </p:sp>
    </p:spTree>
    <p:extLst>
      <p:ext uri="{BB962C8B-B14F-4D97-AF65-F5344CB8AC3E}">
        <p14:creationId xmlns:p14="http://schemas.microsoft.com/office/powerpoint/2010/main" val="38073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2B3FFF-71BB-47D5-8224-411B00060BC0}" type="slidenum">
              <a:rPr lang="en-GB" smtClean="0"/>
              <a:t>9</a:t>
            </a:fld>
            <a:endParaRPr lang="en-GB"/>
          </a:p>
        </p:txBody>
      </p:sp>
    </p:spTree>
    <p:extLst>
      <p:ext uri="{BB962C8B-B14F-4D97-AF65-F5344CB8AC3E}">
        <p14:creationId xmlns:p14="http://schemas.microsoft.com/office/powerpoint/2010/main" val="4112100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0812" cy="3657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5CE376-9A86-46F0-B4AB-A42817193246}" type="slidenum">
              <a:rPr lang="en-US" smtClean="0"/>
              <a:t>10</a:t>
            </a:fld>
            <a:endParaRPr lang="en-US"/>
          </a:p>
        </p:txBody>
      </p:sp>
    </p:spTree>
    <p:extLst>
      <p:ext uri="{BB962C8B-B14F-4D97-AF65-F5344CB8AC3E}">
        <p14:creationId xmlns:p14="http://schemas.microsoft.com/office/powerpoint/2010/main" val="1020673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A0EB-F7D3-4A66-566E-B2BC760CF85B}"/>
              </a:ext>
            </a:extLst>
          </p:cNvPr>
          <p:cNvSpPr>
            <a:spLocks noGrp="1"/>
          </p:cNvSpPr>
          <p:nvPr>
            <p:ph type="ctrTitle"/>
          </p:nvPr>
        </p:nvSpPr>
        <p:spPr>
          <a:xfrm>
            <a:off x="593765" y="2688429"/>
            <a:ext cx="10818421" cy="1301153"/>
          </a:xfrm>
        </p:spPr>
        <p:txBody>
          <a:bodyPr anchor="b">
            <a:noAutofit/>
          </a:bodyPr>
          <a:lstStyle>
            <a:lvl1pPr algn="l">
              <a:defRPr sz="70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954342D9-5D9F-4547-5D38-13528C4E2988}"/>
              </a:ext>
            </a:extLst>
          </p:cNvPr>
          <p:cNvSpPr>
            <a:spLocks noGrp="1"/>
          </p:cNvSpPr>
          <p:nvPr>
            <p:ph type="subTitle" idx="1"/>
          </p:nvPr>
        </p:nvSpPr>
        <p:spPr>
          <a:xfrm>
            <a:off x="641268" y="4581739"/>
            <a:ext cx="10818421" cy="1199408"/>
          </a:xfrm>
        </p:spPr>
        <p:txBody>
          <a:bodyPr>
            <a:normAutofit/>
          </a:bodyPr>
          <a:lstStyle>
            <a:lvl1pPr marL="0" indent="0" algn="l">
              <a:buNone/>
              <a:defRPr sz="36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870712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61FBA-8755-E5A1-B842-4F9BAC4B34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9F9797-4BE8-9483-0A41-5776C963A9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805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4527B-9C46-F185-9ABA-AE1A5782735B}"/>
              </a:ext>
            </a:extLst>
          </p:cNvPr>
          <p:cNvSpPr>
            <a:spLocks noGrp="1"/>
          </p:cNvSpPr>
          <p:nvPr>
            <p:ph type="title" orient="vert"/>
          </p:nvPr>
        </p:nvSpPr>
        <p:spPr>
          <a:xfrm>
            <a:off x="8724900" y="365125"/>
            <a:ext cx="2766456"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F5D2E9-59DB-1AB5-B5D6-7CE3A333D0D0}"/>
              </a:ext>
            </a:extLst>
          </p:cNvPr>
          <p:cNvSpPr>
            <a:spLocks noGrp="1"/>
          </p:cNvSpPr>
          <p:nvPr>
            <p:ph type="body" orient="vert" idx="1"/>
          </p:nvPr>
        </p:nvSpPr>
        <p:spPr>
          <a:xfrm>
            <a:off x="700644" y="365125"/>
            <a:ext cx="787185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2896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9695"/>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248400"/>
            <a:ext cx="2844800" cy="457200"/>
          </a:xfrm>
          <a:prstGeom prst="rect">
            <a:avLst/>
          </a:prstGeom>
        </p:spPr>
        <p:txBody>
          <a:bodyPr/>
          <a:lstStyle>
            <a:lvl1pPr>
              <a:defRPr/>
            </a:lvl1pPr>
          </a:lstStyle>
          <a:p>
            <a:endParaRPr lang="en-GB"/>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r>
              <a:rPr lang="en-GB"/>
              <a:t>Michelle Cain and Julia Alfano</a:t>
            </a:r>
          </a:p>
        </p:txBody>
      </p:sp>
      <p:sp>
        <p:nvSpPr>
          <p:cNvPr id="7" name="Slide Number Placeholder 6"/>
          <p:cNvSpPr>
            <a:spLocks noGrp="1"/>
          </p:cNvSpPr>
          <p:nvPr>
            <p:ph type="sldNum" sz="quarter" idx="12"/>
          </p:nvPr>
        </p:nvSpPr>
        <p:spPr>
          <a:xfrm>
            <a:off x="8737600" y="6248400"/>
            <a:ext cx="2844800" cy="457200"/>
          </a:xfrm>
          <a:prstGeom prst="rect">
            <a:avLst/>
          </a:prstGeom>
        </p:spPr>
        <p:txBody>
          <a:bodyPr/>
          <a:lstStyle>
            <a:lvl1pPr>
              <a:defRPr/>
            </a:lvl1pPr>
          </a:lstStyle>
          <a:p>
            <a:fld id="{49E86FB4-6E89-4695-B06C-D4C72A539DC9}" type="slidenum">
              <a:rPr lang="en-GB"/>
              <a:pPr/>
              <a:t>‹#›</a:t>
            </a:fld>
            <a:endParaRPr lang="en-GB"/>
          </a:p>
        </p:txBody>
      </p:sp>
    </p:spTree>
    <p:extLst>
      <p:ext uri="{BB962C8B-B14F-4D97-AF65-F5344CB8AC3E}">
        <p14:creationId xmlns:p14="http://schemas.microsoft.com/office/powerpoint/2010/main" val="3646655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F09D1B"/>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2088000904"/>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US"/>
              <a:t>Click to edit Master title style</a:t>
            </a:r>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271509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B70D-EA01-4807-4DCA-3464ABEEC2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F3AC31-18CD-922D-B5EA-64AAFBB0F9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B3ECD6-14D6-6218-5160-806515DCC54B}"/>
              </a:ext>
            </a:extLst>
          </p:cNvPr>
          <p:cNvSpPr>
            <a:spLocks noGrp="1"/>
          </p:cNvSpPr>
          <p:nvPr>
            <p:ph type="dt" sz="half" idx="10"/>
          </p:nvPr>
        </p:nvSpPr>
        <p:spPr>
          <a:xfrm>
            <a:off x="838200" y="6356350"/>
            <a:ext cx="2743200" cy="365125"/>
          </a:xfrm>
          <a:prstGeom prst="rect">
            <a:avLst/>
          </a:prstGeom>
        </p:spPr>
        <p:txBody>
          <a:bodyPr/>
          <a:lstStyle/>
          <a:p>
            <a:fld id="{B2D49E3D-1BE9-0542-9F54-B8472E75DD57}" type="datetimeFigureOut">
              <a:rPr lang="en-GB" smtClean="0"/>
              <a:t>07/07/2025</a:t>
            </a:fld>
            <a:endParaRPr lang="en-GB"/>
          </a:p>
        </p:txBody>
      </p:sp>
      <p:sp>
        <p:nvSpPr>
          <p:cNvPr id="5" name="Footer Placeholder 4">
            <a:extLst>
              <a:ext uri="{FF2B5EF4-FFF2-40B4-BE49-F238E27FC236}">
                <a16:creationId xmlns:a16="http://schemas.microsoft.com/office/drawing/2014/main" id="{F4C86194-A352-C158-D43B-768C2CCB7FC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3CD77AA-1EAD-FD5A-957E-23DF34460FA1}"/>
              </a:ext>
            </a:extLst>
          </p:cNvPr>
          <p:cNvSpPr>
            <a:spLocks noGrp="1"/>
          </p:cNvSpPr>
          <p:nvPr>
            <p:ph type="sldNum" sz="quarter" idx="12"/>
          </p:nvPr>
        </p:nvSpPr>
        <p:spPr>
          <a:xfrm>
            <a:off x="8610600" y="6356350"/>
            <a:ext cx="2743200" cy="365125"/>
          </a:xfrm>
          <a:prstGeom prst="rect">
            <a:avLst/>
          </a:prstGeom>
        </p:spPr>
        <p:txBody>
          <a:bodyPr/>
          <a:lstStyle/>
          <a:p>
            <a:fld id="{6E1016C1-EB71-F843-9AB9-C091F4299E83}" type="slidenum">
              <a:rPr lang="en-GB" smtClean="0"/>
              <a:t>‹#›</a:t>
            </a:fld>
            <a:endParaRPr lang="en-GB"/>
          </a:p>
        </p:txBody>
      </p:sp>
    </p:spTree>
    <p:extLst>
      <p:ext uri="{BB962C8B-B14F-4D97-AF65-F5344CB8AC3E}">
        <p14:creationId xmlns:p14="http://schemas.microsoft.com/office/powerpoint/2010/main" val="275923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4CFE-D6BD-D2DF-8827-428C8E5B4D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569796-903C-6118-2EDB-51E5C9F24C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13852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4ACC9-C38D-E5FA-ADE6-FCCB84759E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1109B0-6FFB-6304-0700-037A181B3D03}"/>
              </a:ext>
            </a:extLst>
          </p:cNvPr>
          <p:cNvSpPr>
            <a:spLocks noGrp="1"/>
          </p:cNvSpPr>
          <p:nvPr>
            <p:ph sz="half" idx="1"/>
          </p:nvPr>
        </p:nvSpPr>
        <p:spPr>
          <a:xfrm>
            <a:off x="676894" y="1825625"/>
            <a:ext cx="53429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4A9C7CA-58E7-C0BF-E916-56940A59B8B3}"/>
              </a:ext>
            </a:extLst>
          </p:cNvPr>
          <p:cNvSpPr>
            <a:spLocks noGrp="1"/>
          </p:cNvSpPr>
          <p:nvPr>
            <p:ph sz="half" idx="2"/>
          </p:nvPr>
        </p:nvSpPr>
        <p:spPr>
          <a:xfrm>
            <a:off x="6172200" y="1825625"/>
            <a:ext cx="532311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7789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D27D-8E6F-E590-3FA8-B114B90859E0}"/>
              </a:ext>
            </a:extLst>
          </p:cNvPr>
          <p:cNvSpPr>
            <a:spLocks noGrp="1"/>
          </p:cNvSpPr>
          <p:nvPr>
            <p:ph type="title"/>
          </p:nvPr>
        </p:nvSpPr>
        <p:spPr>
          <a:xfrm>
            <a:off x="676894" y="365125"/>
            <a:ext cx="10838212" cy="1325563"/>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4047348-EDED-0EE0-BCE5-F2AB38623E3F}"/>
              </a:ext>
            </a:extLst>
          </p:cNvPr>
          <p:cNvSpPr>
            <a:spLocks noGrp="1"/>
          </p:cNvSpPr>
          <p:nvPr>
            <p:ph type="body" idx="1"/>
          </p:nvPr>
        </p:nvSpPr>
        <p:spPr>
          <a:xfrm>
            <a:off x="676894" y="1681163"/>
            <a:ext cx="5320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14CAA5-47B9-B41D-2F62-262A6CAA2545}"/>
              </a:ext>
            </a:extLst>
          </p:cNvPr>
          <p:cNvSpPr>
            <a:spLocks noGrp="1"/>
          </p:cNvSpPr>
          <p:nvPr>
            <p:ph sz="half" idx="2"/>
          </p:nvPr>
        </p:nvSpPr>
        <p:spPr>
          <a:xfrm>
            <a:off x="676894" y="2505075"/>
            <a:ext cx="532068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C52DC1-DB09-5DAD-E6D2-4805F7263C49}"/>
              </a:ext>
            </a:extLst>
          </p:cNvPr>
          <p:cNvSpPr>
            <a:spLocks noGrp="1"/>
          </p:cNvSpPr>
          <p:nvPr>
            <p:ph type="body" sz="quarter" idx="3"/>
          </p:nvPr>
        </p:nvSpPr>
        <p:spPr>
          <a:xfrm>
            <a:off x="6172199" y="1681163"/>
            <a:ext cx="53206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E08845-6F25-95D4-8AA9-3E40F98A6CB7}"/>
              </a:ext>
            </a:extLst>
          </p:cNvPr>
          <p:cNvSpPr>
            <a:spLocks noGrp="1"/>
          </p:cNvSpPr>
          <p:nvPr>
            <p:ph sz="quarter" idx="4"/>
          </p:nvPr>
        </p:nvSpPr>
        <p:spPr>
          <a:xfrm>
            <a:off x="6172200" y="2505075"/>
            <a:ext cx="53206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258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09E63-F458-EF0B-776F-A274D58EC90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1849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41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8497-3184-74A2-4AF0-3689DED91BEF}"/>
              </a:ext>
            </a:extLst>
          </p:cNvPr>
          <p:cNvSpPr>
            <a:spLocks noGrp="1"/>
          </p:cNvSpPr>
          <p:nvPr>
            <p:ph type="title"/>
          </p:nvPr>
        </p:nvSpPr>
        <p:spPr>
          <a:xfrm>
            <a:off x="688770" y="457200"/>
            <a:ext cx="4083256" cy="1600200"/>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6C4319D-4493-8ADB-B829-446DB6AE5964}"/>
              </a:ext>
            </a:extLst>
          </p:cNvPr>
          <p:cNvSpPr>
            <a:spLocks noGrp="1"/>
          </p:cNvSpPr>
          <p:nvPr>
            <p:ph idx="1"/>
          </p:nvPr>
        </p:nvSpPr>
        <p:spPr>
          <a:xfrm>
            <a:off x="5183188" y="987425"/>
            <a:ext cx="632004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AB8850-0DD8-27B2-63BC-F1C1E3E2C15B}"/>
              </a:ext>
            </a:extLst>
          </p:cNvPr>
          <p:cNvSpPr>
            <a:spLocks noGrp="1"/>
          </p:cNvSpPr>
          <p:nvPr>
            <p:ph type="body" sz="half" idx="2"/>
          </p:nvPr>
        </p:nvSpPr>
        <p:spPr>
          <a:xfrm>
            <a:off x="688770" y="2057400"/>
            <a:ext cx="408325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0093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3F42-B1EF-CBA5-52E2-E857D360BE05}"/>
              </a:ext>
            </a:extLst>
          </p:cNvPr>
          <p:cNvSpPr>
            <a:spLocks noGrp="1"/>
          </p:cNvSpPr>
          <p:nvPr>
            <p:ph type="title"/>
          </p:nvPr>
        </p:nvSpPr>
        <p:spPr>
          <a:xfrm>
            <a:off x="688770" y="457200"/>
            <a:ext cx="4083256" cy="1600200"/>
          </a:xfrm>
        </p:spPr>
        <p:txBody>
          <a:bodyPr anchor="b"/>
          <a:lstStyle>
            <a:lvl1pPr>
              <a:defRPr sz="3200"/>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999B9560-AFAF-BB6C-D361-1C37DA722044}"/>
              </a:ext>
            </a:extLst>
          </p:cNvPr>
          <p:cNvSpPr>
            <a:spLocks noGrp="1"/>
          </p:cNvSpPr>
          <p:nvPr>
            <p:ph type="pic" idx="1"/>
          </p:nvPr>
        </p:nvSpPr>
        <p:spPr>
          <a:xfrm>
            <a:off x="5183188" y="987425"/>
            <a:ext cx="63200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BCACFFBB-F04A-F037-FC0C-05142E392DDD}"/>
              </a:ext>
            </a:extLst>
          </p:cNvPr>
          <p:cNvSpPr>
            <a:spLocks noGrp="1"/>
          </p:cNvSpPr>
          <p:nvPr>
            <p:ph type="body" sz="half" idx="2"/>
          </p:nvPr>
        </p:nvSpPr>
        <p:spPr>
          <a:xfrm>
            <a:off x="688770" y="2057400"/>
            <a:ext cx="408325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3491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93FE77-A9FD-11DD-7451-DCB607598CD6}"/>
              </a:ext>
            </a:extLst>
          </p:cNvPr>
          <p:cNvSpPr>
            <a:spLocks noGrp="1"/>
          </p:cNvSpPr>
          <p:nvPr>
            <p:ph type="title"/>
          </p:nvPr>
        </p:nvSpPr>
        <p:spPr>
          <a:xfrm>
            <a:off x="676894" y="365125"/>
            <a:ext cx="1081842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13C640C-3EF4-E966-E077-8D5D8EDDF75E}"/>
              </a:ext>
            </a:extLst>
          </p:cNvPr>
          <p:cNvSpPr>
            <a:spLocks noGrp="1"/>
          </p:cNvSpPr>
          <p:nvPr>
            <p:ph type="body" idx="1"/>
          </p:nvPr>
        </p:nvSpPr>
        <p:spPr>
          <a:xfrm>
            <a:off x="676894" y="2173183"/>
            <a:ext cx="10818420" cy="40037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63814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b="1" i="0" kern="1200">
          <a:solidFill>
            <a:srgbClr val="F292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SExtendedDuties@hants.gov.uk" TargetMode="External"/><Relationship Id="rId2" Type="http://schemas.openxmlformats.org/officeDocument/2006/relationships/hyperlink" Target="mailto:Stacey.Fleming2@hants.gov.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5qZ4-IlYi0Y?feature=oembed" TargetMode="External"/><Relationship Id="rId5" Type="http://schemas.openxmlformats.org/officeDocument/2006/relationships/hyperlink" Target="https://www.youtube.com/watch?v=5qZ4-IlYi0Y" TargetMode="Externa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ptsduk.org/secondary-trauma/"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s://virtualschool.hants.gov.uk/" TargetMode="External"/><Relationship Id="rId3" Type="http://schemas.openxmlformats.org/officeDocument/2006/relationships/image" Target="../media/image23.png"/><Relationship Id="rId7" Type="http://schemas.openxmlformats.org/officeDocument/2006/relationships/hyperlink" Target="mailto:VSExtendedDuties@hants.gov.uk" TargetMode="External"/><Relationship Id="rId12"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virtualschool@hants.gov.uk" TargetMode="External"/><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hyperlink" Target="https://virtualschool.hants.gov.uk/course/view.php?id=192" TargetMode="External"/><Relationship Id="rId4" Type="http://schemas.openxmlformats.org/officeDocument/2006/relationships/image" Target="../media/image24.png"/><Relationship Id="rId9" Type="http://schemas.openxmlformats.org/officeDocument/2006/relationships/hyperlink" Target="https://www.hants.gov.uk/educationandlearning/virtual-school" TargetMode="External"/><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courses.coursewedo.com/courses/reach-to-teac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forms.office.com/Pages/DesignPageV2.aspx?subpage=design&amp;FormId=tdiBPwfuF0yGnB20OQGNm3kgH8kO8PNCm5QcLNW8LWpUN0RSUjdETVVMQlZUNlAyRzRNWjlVMVJOVS4u&amp;Token=bfe1dfd468534c7f869ed30202e787d8"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waeRP6jzW_U" TargetMode="External"/><Relationship Id="rId13" Type="http://schemas.openxmlformats.org/officeDocument/2006/relationships/hyperlink" Target="https://www.ambitioncommunity.uk/relational-inclusion-and-guiding-principles/" TargetMode="External"/><Relationship Id="rId3" Type="http://schemas.openxmlformats.org/officeDocument/2006/relationships/hyperlink" Target="https://beaconhouse.org.uk/" TargetMode="External"/><Relationship Id="rId7" Type="http://schemas.openxmlformats.org/officeDocument/2006/relationships/hyperlink" Target="https://www.youtube.com/watch?v=q3xoZXSW5yc" TargetMode="External"/><Relationship Id="rId12" Type="http://schemas.openxmlformats.org/officeDocument/2006/relationships/hyperlink" Target="https://www.youtube.com/watch?v=5qZ4-IlYi0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youtube.com/watch?v=YiMjTzCnbNQ" TargetMode="External"/><Relationship Id="rId11" Type="http://schemas.openxmlformats.org/officeDocument/2006/relationships/hyperlink" Target="https://www.youtube.com/watch?v=XPA5ftecQJQ" TargetMode="External"/><Relationship Id="rId5" Type="http://schemas.openxmlformats.org/officeDocument/2006/relationships/hyperlink" Target="https://www.youtube.com/watch?v=xYBUY1kZpf8&amp;t=1s" TargetMode="External"/><Relationship Id="rId15" Type="http://schemas.openxmlformats.org/officeDocument/2006/relationships/hyperlink" Target="https://positiveyoungmind.com/disadvantaged/" TargetMode="External"/><Relationship Id="rId10" Type="http://schemas.openxmlformats.org/officeDocument/2006/relationships/hyperlink" Target="https://www.youtube.com/watch?v=uMbhB2l4ut0" TargetMode="External"/><Relationship Id="rId4" Type="http://schemas.openxmlformats.org/officeDocument/2006/relationships/hyperlink" Target="https://www.annafreud.org/" TargetMode="External"/><Relationship Id="rId9" Type="http://schemas.openxmlformats.org/officeDocument/2006/relationships/hyperlink" Target="https://www.youtube.com/watch?v=Kx7PCzg0CGE" TargetMode="External"/><Relationship Id="rId14" Type="http://schemas.openxmlformats.org/officeDocument/2006/relationships/hyperlink" Target="https://toolkit.welbee.co.uk/coping-with-the-effects-of-secondary-trauma-in-education/"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waeRP6jzW_U?feature=oembed" TargetMode="External"/><Relationship Id="rId5" Type="http://schemas.openxmlformats.org/officeDocument/2006/relationships/hyperlink" Target="https://www.youtube.com/watch?v=waeRP6jzW_U" TargetMode="Externa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echotraining.org/the-impact-of-trauma/" TargetMode="External"/><Relationship Id="rId5" Type="http://schemas.openxmlformats.org/officeDocument/2006/relationships/image" Target="../media/image35.png"/><Relationship Id="rId4" Type="http://schemas.openxmlformats.org/officeDocument/2006/relationships/hyperlink" Target="https://www.echotraining.org/trauma-informed-support-for-childr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researchgate.net/publication/362296544_Hope_for_Healing_Trauma-Informed_Care_TIC_in_a_school_setting"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xYBUY1kZpf8?start=1&amp;feature=oembed" TargetMode="External"/><Relationship Id="rId5" Type="http://schemas.openxmlformats.org/officeDocument/2006/relationships/image" Target="../media/image17.jpeg"/><Relationship Id="rId4" Type="http://schemas.openxmlformats.org/officeDocument/2006/relationships/hyperlink" Target="https://www.youtube.com/watch?v=xYBUY1kZpf8&amp;t=1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92EB-89A9-67CB-6A3B-56616660495C}"/>
              </a:ext>
            </a:extLst>
          </p:cNvPr>
          <p:cNvSpPr>
            <a:spLocks noGrp="1"/>
          </p:cNvSpPr>
          <p:nvPr>
            <p:ph type="ctrTitle"/>
          </p:nvPr>
        </p:nvSpPr>
        <p:spPr>
          <a:xfrm>
            <a:off x="1114625" y="2052530"/>
            <a:ext cx="10818421" cy="1301153"/>
          </a:xfrm>
        </p:spPr>
        <p:txBody>
          <a:bodyPr/>
          <a:lstStyle/>
          <a:p>
            <a:r>
              <a:rPr lang="en-GB" dirty="0"/>
              <a:t>SEMH Network </a:t>
            </a:r>
            <a:br>
              <a:rPr lang="en-GB" dirty="0"/>
            </a:br>
            <a:r>
              <a:rPr lang="en-GB" sz="6000" dirty="0"/>
              <a:t>Hampshire Virtual School</a:t>
            </a:r>
            <a:br>
              <a:rPr lang="en-GB" sz="6000" dirty="0"/>
            </a:br>
            <a:r>
              <a:rPr lang="en-GB" sz="2400" dirty="0"/>
              <a:t>26</a:t>
            </a:r>
            <a:r>
              <a:rPr lang="en-GB" sz="2400" baseline="30000" dirty="0"/>
              <a:t>th</a:t>
            </a:r>
            <a:r>
              <a:rPr lang="en-GB" sz="2400" dirty="0"/>
              <a:t> June 2025 </a:t>
            </a:r>
          </a:p>
        </p:txBody>
      </p:sp>
      <p:sp>
        <p:nvSpPr>
          <p:cNvPr id="3" name="Subtitle 2">
            <a:extLst>
              <a:ext uri="{FF2B5EF4-FFF2-40B4-BE49-F238E27FC236}">
                <a16:creationId xmlns:a16="http://schemas.microsoft.com/office/drawing/2014/main" id="{17509A6A-B28E-1A7B-56F1-D625B673D28C}"/>
              </a:ext>
            </a:extLst>
          </p:cNvPr>
          <p:cNvSpPr>
            <a:spLocks noGrp="1"/>
          </p:cNvSpPr>
          <p:nvPr>
            <p:ph type="subTitle" idx="1"/>
          </p:nvPr>
        </p:nvSpPr>
        <p:spPr>
          <a:xfrm>
            <a:off x="101520" y="3766131"/>
            <a:ext cx="11163300" cy="1199408"/>
          </a:xfrm>
        </p:spPr>
        <p:txBody>
          <a:bodyPr>
            <a:normAutofit fontScale="70000" lnSpcReduction="20000"/>
          </a:bodyPr>
          <a:lstStyle/>
          <a:p>
            <a:r>
              <a:rPr lang="en-GB" dirty="0"/>
              <a:t>Stacey Fleming – Education </a:t>
            </a:r>
            <a:r>
              <a:rPr lang="en-GB" dirty="0" err="1"/>
              <a:t>Advisor,Virtual</a:t>
            </a:r>
            <a:r>
              <a:rPr lang="en-GB" dirty="0"/>
              <a:t> School Extended Duties</a:t>
            </a:r>
          </a:p>
          <a:p>
            <a:r>
              <a:rPr lang="en-GB" dirty="0">
                <a:solidFill>
                  <a:srgbClr val="0070C0"/>
                </a:solidFill>
                <a:hlinkClick r:id="rId2">
                  <a:extLst>
                    <a:ext uri="{A12FA001-AC4F-418D-AE19-62706E023703}">
                      <ahyp:hlinkClr xmlns:ahyp="http://schemas.microsoft.com/office/drawing/2018/hyperlinkcolor" val="tx"/>
                    </a:ext>
                  </a:extLst>
                </a:hlinkClick>
              </a:rPr>
              <a:t>Stacey.Fleming2@hants.gov.uk</a:t>
            </a:r>
            <a:r>
              <a:rPr lang="en-GB" dirty="0">
                <a:solidFill>
                  <a:srgbClr val="0070C0"/>
                </a:solidFill>
              </a:rPr>
              <a:t>   </a:t>
            </a:r>
          </a:p>
          <a:p>
            <a:r>
              <a:rPr lang="en-GB" dirty="0">
                <a:solidFill>
                  <a:srgbClr val="0070C0"/>
                </a:solidFill>
                <a:hlinkClick r:id="rId3">
                  <a:extLst>
                    <a:ext uri="{A12FA001-AC4F-418D-AE19-62706E023703}">
                      <ahyp:hlinkClr xmlns:ahyp="http://schemas.microsoft.com/office/drawing/2018/hyperlinkcolor" val="tx"/>
                    </a:ext>
                  </a:extLst>
                </a:hlinkClick>
              </a:rPr>
              <a:t>VSExtendedDuties@hants.gov.uk</a:t>
            </a:r>
            <a:r>
              <a:rPr lang="en-GB" dirty="0">
                <a:solidFill>
                  <a:srgbClr val="0070C0"/>
                </a:solidFill>
              </a:rPr>
              <a:t> </a:t>
            </a:r>
          </a:p>
        </p:txBody>
      </p:sp>
      <p:sp>
        <p:nvSpPr>
          <p:cNvPr id="5" name="TextBox 4">
            <a:extLst>
              <a:ext uri="{FF2B5EF4-FFF2-40B4-BE49-F238E27FC236}">
                <a16:creationId xmlns:a16="http://schemas.microsoft.com/office/drawing/2014/main" id="{2B2E6AC1-6B44-D30D-F291-4C89909864ED}"/>
              </a:ext>
            </a:extLst>
          </p:cNvPr>
          <p:cNvSpPr txBox="1"/>
          <p:nvPr/>
        </p:nvSpPr>
        <p:spPr>
          <a:xfrm>
            <a:off x="5602147" y="4965539"/>
            <a:ext cx="6944810" cy="1631216"/>
          </a:xfrm>
          <a:prstGeom prst="rect">
            <a:avLst/>
          </a:prstGeom>
          <a:noFill/>
        </p:spPr>
        <p:txBody>
          <a:bodyPr wrap="square">
            <a:spAutoFit/>
          </a:bodyPr>
          <a:lstStyle/>
          <a:p>
            <a:r>
              <a:rPr lang="en-GB" sz="2000" b="0" kern="100" dirty="0">
                <a:solidFill>
                  <a:schemeClr val="accent2">
                    <a:lumMod val="50000"/>
                  </a:schemeClr>
                </a:solidFill>
                <a:effectLst/>
                <a:latin typeface="Bierstadt Display" panose="020B0004020202020204" pitchFamily="34" charset="0"/>
                <a:ea typeface="Calibri" panose="020F0502020204030204" pitchFamily="34" charset="0"/>
                <a:cs typeface="Times New Roman" panose="02020603050405020304" pitchFamily="18" charset="0"/>
              </a:rPr>
              <a:t>“Being able to feel safe with other people is probably the most important aspect of mental health. Safe connections are fundamental to meaningful and satisfying lives.” </a:t>
            </a:r>
            <a:br>
              <a:rPr lang="en-GB" sz="2000" b="0" kern="100" dirty="0">
                <a:solidFill>
                  <a:schemeClr val="accent2">
                    <a:lumMod val="50000"/>
                  </a:schemeClr>
                </a:solidFill>
                <a:effectLst/>
                <a:latin typeface="Bierstadt Display" panose="020B0004020202020204" pitchFamily="34" charset="0"/>
                <a:ea typeface="Calibri" panose="020F0502020204030204" pitchFamily="34" charset="0"/>
                <a:cs typeface="Times New Roman" panose="02020603050405020304" pitchFamily="18" charset="0"/>
              </a:rPr>
            </a:br>
            <a:br>
              <a:rPr lang="en-GB" sz="2000" kern="100" dirty="0">
                <a:solidFill>
                  <a:schemeClr val="accent2">
                    <a:lumMod val="50000"/>
                  </a:schemeClr>
                </a:solidFill>
                <a:effectLst/>
                <a:latin typeface="Bierstadt Display" panose="020B0004020202020204" pitchFamily="34" charset="0"/>
                <a:ea typeface="Calibri" panose="020F0502020204030204" pitchFamily="34" charset="0"/>
                <a:cs typeface="Times New Roman" panose="02020603050405020304" pitchFamily="18" charset="0"/>
              </a:rPr>
            </a:br>
            <a:r>
              <a:rPr lang="en-GB" sz="2000" b="1" kern="100" dirty="0">
                <a:solidFill>
                  <a:schemeClr val="accent2">
                    <a:lumMod val="50000"/>
                  </a:schemeClr>
                </a:solidFill>
                <a:effectLst/>
                <a:latin typeface="Bierstadt Display" panose="020B0004020202020204" pitchFamily="34" charset="0"/>
                <a:ea typeface="Calibri" panose="020F0502020204030204" pitchFamily="34" charset="0"/>
                <a:cs typeface="Times New Roman" panose="02020603050405020304" pitchFamily="18" charset="0"/>
              </a:rPr>
              <a:t>Bessel Van der Kolk, Psychiatrist and author</a:t>
            </a:r>
          </a:p>
        </p:txBody>
      </p:sp>
    </p:spTree>
    <p:extLst>
      <p:ext uri="{BB962C8B-B14F-4D97-AF65-F5344CB8AC3E}">
        <p14:creationId xmlns:p14="http://schemas.microsoft.com/office/powerpoint/2010/main" val="2014684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F2C2-F02E-D60D-87F8-24028171577F}"/>
              </a:ext>
            </a:extLst>
          </p:cNvPr>
          <p:cNvSpPr>
            <a:spLocks noGrp="1"/>
          </p:cNvSpPr>
          <p:nvPr>
            <p:ph type="title"/>
          </p:nvPr>
        </p:nvSpPr>
        <p:spPr>
          <a:xfrm>
            <a:off x="711200" y="295229"/>
            <a:ext cx="10775950" cy="871538"/>
          </a:xfrm>
        </p:spPr>
        <p:txBody>
          <a:bodyPr anchor="b">
            <a:noAutofit/>
          </a:bodyPr>
          <a:lstStyle/>
          <a:p>
            <a:r>
              <a:rPr lang="en-GB" sz="3200" dirty="0"/>
              <a:t>What makes the difference? </a:t>
            </a:r>
            <a:r>
              <a:rPr lang="en-GB" sz="3200" i="1" dirty="0"/>
              <a:t>Change the narrative!</a:t>
            </a:r>
            <a:endParaRPr lang="en-US" sz="3200" i="1" dirty="0"/>
          </a:p>
        </p:txBody>
      </p:sp>
      <p:graphicFrame>
        <p:nvGraphicFramePr>
          <p:cNvPr id="5" name="Content Placeholder 2">
            <a:extLst>
              <a:ext uri="{FF2B5EF4-FFF2-40B4-BE49-F238E27FC236}">
                <a16:creationId xmlns:a16="http://schemas.microsoft.com/office/drawing/2014/main" id="{73D3D068-B6A1-9F80-BC07-2B0296D54C10}"/>
              </a:ext>
            </a:extLst>
          </p:cNvPr>
          <p:cNvGraphicFramePr>
            <a:graphicFrameLocks noGrp="1"/>
          </p:cNvGraphicFramePr>
          <p:nvPr>
            <p:ph idx="1"/>
          </p:nvPr>
        </p:nvGraphicFramePr>
        <p:xfrm>
          <a:off x="4491915" y="1267204"/>
          <a:ext cx="7165244" cy="451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ceberg Behavior Visual Printable (large) - Parents With Confidence">
            <a:extLst>
              <a:ext uri="{FF2B5EF4-FFF2-40B4-BE49-F238E27FC236}">
                <a16:creationId xmlns:a16="http://schemas.microsoft.com/office/drawing/2014/main" id="{8FD6D1C4-C0E2-296D-0804-033A2583879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666" b="22448"/>
          <a:stretch/>
        </p:blipFill>
        <p:spPr bwMode="auto">
          <a:xfrm>
            <a:off x="210886" y="1993628"/>
            <a:ext cx="4086183" cy="3059969"/>
          </a:xfrm>
          <a:prstGeom prst="rect">
            <a:avLst/>
          </a:prstGeom>
          <a:solidFill>
            <a:srgbClr val="FFFFFF"/>
          </a:solidFill>
        </p:spPr>
      </p:pic>
    </p:spTree>
    <p:extLst>
      <p:ext uri="{BB962C8B-B14F-4D97-AF65-F5344CB8AC3E}">
        <p14:creationId xmlns:p14="http://schemas.microsoft.com/office/powerpoint/2010/main" val="263962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23FA4-AE80-4925-9FED-CCDC29EB96B9}"/>
              </a:ext>
            </a:extLst>
          </p:cNvPr>
          <p:cNvSpPr>
            <a:spLocks noGrp="1"/>
          </p:cNvSpPr>
          <p:nvPr>
            <p:ph type="title"/>
          </p:nvPr>
        </p:nvSpPr>
        <p:spPr>
          <a:xfrm>
            <a:off x="427512" y="139494"/>
            <a:ext cx="10818420" cy="1325563"/>
          </a:xfrm>
        </p:spPr>
        <p:txBody>
          <a:bodyPr/>
          <a:lstStyle/>
          <a:p>
            <a:r>
              <a:rPr lang="en-GB" dirty="0"/>
              <a:t>I wonder if you see me</a:t>
            </a:r>
          </a:p>
        </p:txBody>
      </p:sp>
      <p:pic>
        <p:nvPicPr>
          <p:cNvPr id="4" name="Online Media 3" title="I Wonder If You See Me - A Spoken Word Poem About Childhood Trauma">
            <a:hlinkClick r:id="" action="ppaction://media"/>
            <a:extLst>
              <a:ext uri="{FF2B5EF4-FFF2-40B4-BE49-F238E27FC236}">
                <a16:creationId xmlns:a16="http://schemas.microsoft.com/office/drawing/2014/main" id="{2CC18B93-53AE-6836-6964-3BC8C6A2E951}"/>
              </a:ext>
            </a:extLst>
          </p:cNvPr>
          <p:cNvPicPr>
            <a:picLocks noGrp="1" noRot="1" noChangeAspect="1"/>
          </p:cNvPicPr>
          <p:nvPr>
            <p:ph idx="1"/>
            <a:videoFile r:link="rId1"/>
          </p:nvPr>
        </p:nvPicPr>
        <p:blipFill>
          <a:blip r:embed="rId4"/>
          <a:stretch>
            <a:fillRect/>
          </a:stretch>
        </p:blipFill>
        <p:spPr>
          <a:xfrm>
            <a:off x="2242343" y="1362488"/>
            <a:ext cx="7707313" cy="4351338"/>
          </a:xfrm>
          <a:prstGeom prst="rect">
            <a:avLst/>
          </a:prstGeom>
        </p:spPr>
      </p:pic>
      <p:sp>
        <p:nvSpPr>
          <p:cNvPr id="5" name="TextBox 4">
            <a:extLst>
              <a:ext uri="{FF2B5EF4-FFF2-40B4-BE49-F238E27FC236}">
                <a16:creationId xmlns:a16="http://schemas.microsoft.com/office/drawing/2014/main" id="{A19D07BF-7023-CE04-6C58-E63737913328}"/>
              </a:ext>
            </a:extLst>
          </p:cNvPr>
          <p:cNvSpPr txBox="1"/>
          <p:nvPr/>
        </p:nvSpPr>
        <p:spPr>
          <a:xfrm>
            <a:off x="7300356" y="5954877"/>
            <a:ext cx="6097978" cy="369332"/>
          </a:xfrm>
          <a:prstGeom prst="rect">
            <a:avLst/>
          </a:prstGeom>
          <a:noFill/>
        </p:spPr>
        <p:txBody>
          <a:bodyPr wrap="square">
            <a:spAutoFit/>
          </a:bodyPr>
          <a:lstStyle/>
          <a:p>
            <a:r>
              <a:rPr lang="en-GB" dirty="0">
                <a:hlinkClick r:id="rId5"/>
              </a:rPr>
              <a:t>https://www.youtube.com/watch?v=5qZ4-IlYi0Y</a:t>
            </a:r>
            <a:r>
              <a:rPr lang="en-GB" dirty="0"/>
              <a:t> </a:t>
            </a:r>
          </a:p>
        </p:txBody>
      </p:sp>
    </p:spTree>
    <p:extLst>
      <p:ext uri="{BB962C8B-B14F-4D97-AF65-F5344CB8AC3E}">
        <p14:creationId xmlns:p14="http://schemas.microsoft.com/office/powerpoint/2010/main" val="155787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CC2C-B91B-FC05-342A-2061B6B4A2F8}"/>
              </a:ext>
            </a:extLst>
          </p:cNvPr>
          <p:cNvSpPr>
            <a:spLocks noGrp="1"/>
          </p:cNvSpPr>
          <p:nvPr>
            <p:ph type="title"/>
          </p:nvPr>
        </p:nvSpPr>
        <p:spPr>
          <a:xfrm>
            <a:off x="746026" y="330200"/>
            <a:ext cx="6131024" cy="857250"/>
          </a:xfrm>
        </p:spPr>
        <p:txBody>
          <a:bodyPr anchor="ctr">
            <a:normAutofit/>
          </a:bodyPr>
          <a:lstStyle/>
          <a:p>
            <a:r>
              <a:rPr lang="en-GB"/>
              <a:t>Secondary trauma</a:t>
            </a:r>
            <a:endParaRPr lang="en-US"/>
          </a:p>
        </p:txBody>
      </p:sp>
      <p:sp>
        <p:nvSpPr>
          <p:cNvPr id="4" name="Text Placeholder 3">
            <a:extLst>
              <a:ext uri="{FF2B5EF4-FFF2-40B4-BE49-F238E27FC236}">
                <a16:creationId xmlns:a16="http://schemas.microsoft.com/office/drawing/2014/main" id="{11B8526C-4E26-5C1E-70F0-6B12A65C604D}"/>
              </a:ext>
            </a:extLst>
          </p:cNvPr>
          <p:cNvSpPr>
            <a:spLocks noGrp="1"/>
          </p:cNvSpPr>
          <p:nvPr>
            <p:ph sz="half" idx="1"/>
          </p:nvPr>
        </p:nvSpPr>
        <p:spPr>
          <a:xfrm>
            <a:off x="-4858352" y="1345707"/>
            <a:ext cx="4756484" cy="3839325"/>
          </a:xfrm>
        </p:spPr>
        <p:txBody>
          <a:bodyPr>
            <a:normAutofit lnSpcReduction="10000"/>
          </a:bodyPr>
          <a:lstStyle/>
          <a:p>
            <a:pPr marL="0" indent="0">
              <a:lnSpc>
                <a:spcPct val="90000"/>
              </a:lnSpc>
              <a:buNone/>
            </a:pPr>
            <a:r>
              <a:rPr lang="en-US" b="0" i="0" dirty="0">
                <a:effectLst/>
              </a:rPr>
              <a:t>'Secondary' means that although the original (primary) trauma happened to someone else, the impact it's having in your life is traumatic for you. It doesn't mean it's any less significant than any other kind of [trauma], or any easier to deal with.</a:t>
            </a:r>
          </a:p>
          <a:p>
            <a:pPr marL="0" indent="0">
              <a:lnSpc>
                <a:spcPct val="90000"/>
              </a:lnSpc>
              <a:buNone/>
            </a:pPr>
            <a:r>
              <a:rPr lang="en-US" sz="1500" dirty="0"/>
              <a:t>Source: mind.org.uk</a:t>
            </a:r>
          </a:p>
        </p:txBody>
      </p:sp>
      <p:pic>
        <p:nvPicPr>
          <p:cNvPr id="14338" name="Picture 2" descr="I Didn't Know It Had a Name': Secondary Traumatic Stress and Educators | NEA">
            <a:extLst>
              <a:ext uri="{FF2B5EF4-FFF2-40B4-BE49-F238E27FC236}">
                <a16:creationId xmlns:a16="http://schemas.microsoft.com/office/drawing/2014/main" id="{2E669DC3-F508-A37C-C555-0CFCDC9C7F11}"/>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2952937" y="1228712"/>
            <a:ext cx="6079572" cy="4073314"/>
          </a:xfrm>
          <a:prstGeom prst="rect">
            <a:avLst/>
          </a:prstGeom>
          <a:solidFill>
            <a:srgbClr val="FFFFFF"/>
          </a:solidFill>
        </p:spPr>
      </p:pic>
      <p:sp>
        <p:nvSpPr>
          <p:cNvPr id="5" name="TextBox 4">
            <a:extLst>
              <a:ext uri="{FF2B5EF4-FFF2-40B4-BE49-F238E27FC236}">
                <a16:creationId xmlns:a16="http://schemas.microsoft.com/office/drawing/2014/main" id="{430BEFEE-41D9-4732-B2C8-08BF7839BF0D}"/>
              </a:ext>
            </a:extLst>
          </p:cNvPr>
          <p:cNvSpPr txBox="1"/>
          <p:nvPr/>
        </p:nvSpPr>
        <p:spPr>
          <a:xfrm>
            <a:off x="1730140" y="5726313"/>
            <a:ext cx="9367787" cy="369332"/>
          </a:xfrm>
          <a:prstGeom prst="rect">
            <a:avLst/>
          </a:prstGeom>
          <a:noFill/>
        </p:spPr>
        <p:txBody>
          <a:bodyPr wrap="square">
            <a:spAutoFit/>
          </a:bodyPr>
          <a:lstStyle/>
          <a:p>
            <a:r>
              <a:rPr lang="en-GB" b="0" i="0" dirty="0">
                <a:solidFill>
                  <a:schemeClr val="accent2">
                    <a:lumMod val="50000"/>
                  </a:schemeClr>
                </a:solidFill>
                <a:effectLst/>
                <a:latin typeface="Nunito Sans" panose="020F0502020204030204" pitchFamily="2" charset="0"/>
              </a:rPr>
              <a:t>Secondary trauma happens when a person is </a:t>
            </a:r>
            <a:r>
              <a:rPr lang="en-GB" b="1" i="0" u="sng" strike="noStrike" dirty="0">
                <a:solidFill>
                  <a:schemeClr val="accent2">
                    <a:lumMod val="50000"/>
                  </a:schemeClr>
                </a:solidFill>
                <a:effectLst/>
                <a:latin typeface="Nunito Sans" panose="020F0502020204030204" pitchFamily="2" charset="0"/>
                <a:hlinkClick r:id="rId4">
                  <a:extLst>
                    <a:ext uri="{A12FA001-AC4F-418D-AE19-62706E023703}">
                      <ahyp:hlinkClr xmlns:ahyp="http://schemas.microsoft.com/office/drawing/2018/hyperlinkcolor" val="tx"/>
                    </a:ext>
                  </a:extLst>
                </a:hlinkClick>
              </a:rPr>
              <a:t>indirectly exposed to traumatic events</a:t>
            </a:r>
            <a:r>
              <a:rPr lang="en-GB" b="0" i="0" dirty="0">
                <a:solidFill>
                  <a:schemeClr val="accent2">
                    <a:lumMod val="50000"/>
                  </a:schemeClr>
                </a:solidFill>
                <a:effectLst/>
                <a:latin typeface="Nunito Sans" panose="020F0502020204030204" pitchFamily="2" charset="0"/>
              </a:rPr>
              <a:t>. </a:t>
            </a:r>
            <a:endParaRPr lang="en-GB" dirty="0">
              <a:solidFill>
                <a:schemeClr val="accent2">
                  <a:lumMod val="50000"/>
                </a:schemeClr>
              </a:solidFill>
            </a:endParaRPr>
          </a:p>
        </p:txBody>
      </p:sp>
    </p:spTree>
    <p:extLst>
      <p:ext uri="{BB962C8B-B14F-4D97-AF65-F5344CB8AC3E}">
        <p14:creationId xmlns:p14="http://schemas.microsoft.com/office/powerpoint/2010/main" val="3505702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1513-F295-A2FB-5AA8-82990894DBEA}"/>
              </a:ext>
            </a:extLst>
          </p:cNvPr>
          <p:cNvSpPr>
            <a:spLocks noGrp="1"/>
          </p:cNvSpPr>
          <p:nvPr>
            <p:ph type="title"/>
          </p:nvPr>
        </p:nvSpPr>
        <p:spPr>
          <a:xfrm>
            <a:off x="163074" y="-147675"/>
            <a:ext cx="10818420" cy="1325563"/>
          </a:xfrm>
        </p:spPr>
        <p:txBody>
          <a:bodyPr/>
          <a:lstStyle/>
          <a:p>
            <a:r>
              <a:rPr lang="en-GB" dirty="0"/>
              <a:t>Virtual School offer:</a:t>
            </a:r>
          </a:p>
        </p:txBody>
      </p:sp>
      <p:pic>
        <p:nvPicPr>
          <p:cNvPr id="4" name="Picture 3">
            <a:extLst>
              <a:ext uri="{FF2B5EF4-FFF2-40B4-BE49-F238E27FC236}">
                <a16:creationId xmlns:a16="http://schemas.microsoft.com/office/drawing/2014/main" id="{7E78A491-D407-7F7F-4B17-8826791B8C67}"/>
              </a:ext>
            </a:extLst>
          </p:cNvPr>
          <p:cNvPicPr>
            <a:picLocks noChangeAspect="1"/>
          </p:cNvPicPr>
          <p:nvPr/>
        </p:nvPicPr>
        <p:blipFill>
          <a:blip r:embed="rId3"/>
          <a:stretch>
            <a:fillRect/>
          </a:stretch>
        </p:blipFill>
        <p:spPr>
          <a:xfrm>
            <a:off x="0" y="808535"/>
            <a:ext cx="5116168" cy="2376416"/>
          </a:xfrm>
          <a:prstGeom prst="rect">
            <a:avLst/>
          </a:prstGeom>
        </p:spPr>
      </p:pic>
      <p:pic>
        <p:nvPicPr>
          <p:cNvPr id="11" name="Picture 10">
            <a:extLst>
              <a:ext uri="{FF2B5EF4-FFF2-40B4-BE49-F238E27FC236}">
                <a16:creationId xmlns:a16="http://schemas.microsoft.com/office/drawing/2014/main" id="{50B61E83-5596-DE93-1919-A25D918A57AE}"/>
              </a:ext>
            </a:extLst>
          </p:cNvPr>
          <p:cNvPicPr>
            <a:picLocks noChangeAspect="1"/>
          </p:cNvPicPr>
          <p:nvPr/>
        </p:nvPicPr>
        <p:blipFill>
          <a:blip r:embed="rId4"/>
          <a:stretch>
            <a:fillRect/>
          </a:stretch>
        </p:blipFill>
        <p:spPr>
          <a:xfrm>
            <a:off x="6025212" y="5304015"/>
            <a:ext cx="4625439" cy="1463416"/>
          </a:xfrm>
          <a:prstGeom prst="rect">
            <a:avLst/>
          </a:prstGeom>
        </p:spPr>
      </p:pic>
      <p:pic>
        <p:nvPicPr>
          <p:cNvPr id="12" name="Picture 11">
            <a:extLst>
              <a:ext uri="{FF2B5EF4-FFF2-40B4-BE49-F238E27FC236}">
                <a16:creationId xmlns:a16="http://schemas.microsoft.com/office/drawing/2014/main" id="{E43976CC-2543-714C-45B9-EE05532EB7DD}"/>
              </a:ext>
            </a:extLst>
          </p:cNvPr>
          <p:cNvPicPr>
            <a:picLocks noChangeAspect="1"/>
          </p:cNvPicPr>
          <p:nvPr/>
        </p:nvPicPr>
        <p:blipFill>
          <a:blip r:embed="rId5"/>
          <a:stretch>
            <a:fillRect/>
          </a:stretch>
        </p:blipFill>
        <p:spPr>
          <a:xfrm>
            <a:off x="9918821" y="3644134"/>
            <a:ext cx="2125346" cy="2810531"/>
          </a:xfrm>
          <a:prstGeom prst="rect">
            <a:avLst/>
          </a:prstGeom>
        </p:spPr>
      </p:pic>
      <p:sp>
        <p:nvSpPr>
          <p:cNvPr id="13" name="TextBox 12">
            <a:extLst>
              <a:ext uri="{FF2B5EF4-FFF2-40B4-BE49-F238E27FC236}">
                <a16:creationId xmlns:a16="http://schemas.microsoft.com/office/drawing/2014/main" id="{5A22C41B-341D-5E84-44D1-2FC9979ED76F}"/>
              </a:ext>
            </a:extLst>
          </p:cNvPr>
          <p:cNvSpPr txBox="1"/>
          <p:nvPr/>
        </p:nvSpPr>
        <p:spPr>
          <a:xfrm>
            <a:off x="175683" y="5171816"/>
            <a:ext cx="5689938" cy="1661993"/>
          </a:xfrm>
          <a:prstGeom prst="rect">
            <a:avLst/>
          </a:prstGeom>
          <a:noFill/>
        </p:spPr>
        <p:txBody>
          <a:bodyPr wrap="square" rtlCol="0">
            <a:spAutoFit/>
          </a:bodyPr>
          <a:lstStyle/>
          <a:p>
            <a:r>
              <a:rPr lang="en-GB" sz="2800" dirty="0">
                <a:solidFill>
                  <a:srgbClr val="0070C0"/>
                </a:solidFill>
                <a:hlinkClick r:id="rId6">
                  <a:extLst>
                    <a:ext uri="{A12FA001-AC4F-418D-AE19-62706E023703}">
                      <ahyp:hlinkClr xmlns:ahyp="http://schemas.microsoft.com/office/drawing/2018/hyperlinkcolor" val="tx"/>
                    </a:ext>
                  </a:extLst>
                </a:hlinkClick>
              </a:rPr>
              <a:t>virtualschool@hants.gov.uk</a:t>
            </a:r>
            <a:endParaRPr lang="en-GB" sz="2800" dirty="0">
              <a:solidFill>
                <a:srgbClr val="0070C0"/>
              </a:solidFill>
            </a:endParaRPr>
          </a:p>
          <a:p>
            <a:endParaRPr lang="en-GB" sz="2800" dirty="0">
              <a:solidFill>
                <a:srgbClr val="0070C0"/>
              </a:solidFill>
            </a:endParaRPr>
          </a:p>
          <a:p>
            <a:r>
              <a:rPr lang="en-GB" sz="2800" dirty="0">
                <a:solidFill>
                  <a:srgbClr val="0070C0"/>
                </a:solidFill>
                <a:hlinkClick r:id="rId7">
                  <a:extLst>
                    <a:ext uri="{A12FA001-AC4F-418D-AE19-62706E023703}">
                      <ahyp:hlinkClr xmlns:ahyp="http://schemas.microsoft.com/office/drawing/2018/hyperlinkcolor" val="tx"/>
                    </a:ext>
                  </a:extLst>
                </a:hlinkClick>
              </a:rPr>
              <a:t>VSExtendedDuties@hants.gov.uk</a:t>
            </a:r>
            <a:endParaRPr lang="en-GB" sz="2800" dirty="0">
              <a:solidFill>
                <a:srgbClr val="0070C0"/>
              </a:solidFill>
            </a:endParaRPr>
          </a:p>
          <a:p>
            <a:endParaRPr lang="en-GB" dirty="0"/>
          </a:p>
        </p:txBody>
      </p:sp>
      <p:pic>
        <p:nvPicPr>
          <p:cNvPr id="15" name="Picture 14">
            <a:extLst>
              <a:ext uri="{FF2B5EF4-FFF2-40B4-BE49-F238E27FC236}">
                <a16:creationId xmlns:a16="http://schemas.microsoft.com/office/drawing/2014/main" id="{B4B41302-57F1-0460-9B19-B27B7751C71D}"/>
              </a:ext>
            </a:extLst>
          </p:cNvPr>
          <p:cNvPicPr>
            <a:picLocks noChangeAspect="1"/>
          </p:cNvPicPr>
          <p:nvPr/>
        </p:nvPicPr>
        <p:blipFill>
          <a:blip r:embed="rId8"/>
          <a:stretch>
            <a:fillRect/>
          </a:stretch>
        </p:blipFill>
        <p:spPr>
          <a:xfrm>
            <a:off x="234059" y="3659544"/>
            <a:ext cx="4612829" cy="946360"/>
          </a:xfrm>
          <a:prstGeom prst="rect">
            <a:avLst/>
          </a:prstGeom>
        </p:spPr>
      </p:pic>
      <p:sp>
        <p:nvSpPr>
          <p:cNvPr id="3" name="TextBox 2">
            <a:extLst>
              <a:ext uri="{FF2B5EF4-FFF2-40B4-BE49-F238E27FC236}">
                <a16:creationId xmlns:a16="http://schemas.microsoft.com/office/drawing/2014/main" id="{2E50F8F7-6F1A-ECBE-8A57-D0F8C54FB7EA}"/>
              </a:ext>
            </a:extLst>
          </p:cNvPr>
          <p:cNvSpPr txBox="1"/>
          <p:nvPr/>
        </p:nvSpPr>
        <p:spPr>
          <a:xfrm>
            <a:off x="7823831" y="3009060"/>
            <a:ext cx="4033092" cy="861774"/>
          </a:xfrm>
          <a:prstGeom prst="rect">
            <a:avLst/>
          </a:prstGeom>
          <a:noFill/>
        </p:spPr>
        <p:txBody>
          <a:bodyPr wrap="square" rtlCol="0">
            <a:spAutoFit/>
          </a:bodyPr>
          <a:lstStyle/>
          <a:p>
            <a:r>
              <a:rPr lang="en-GB" sz="1600" u="sng" dirty="0">
                <a:solidFill>
                  <a:srgbClr val="0070C0"/>
                </a:solidFill>
                <a:effectLst/>
                <a:latin typeface="Arial" panose="020B0604020202020204" pitchFamily="34" charset="0"/>
                <a:ea typeface="Aptos" panose="020B0004020202020204" pitchFamily="34" charset="0"/>
                <a:cs typeface="Aptos" panose="020B0004020202020204" pitchFamily="34" charset="0"/>
                <a:hlinkClick r:id="rId9">
                  <a:extLst>
                    <a:ext uri="{A12FA001-AC4F-418D-AE19-62706E023703}">
                      <ahyp:hlinkClr xmlns:ahyp="http://schemas.microsoft.com/office/drawing/2018/hyperlinkcolor" val="tx"/>
                    </a:ext>
                  </a:extLst>
                </a:hlinkClick>
              </a:rPr>
              <a:t>Hampshire Virtual School | Education and learning | Hampshire County Council</a:t>
            </a:r>
            <a:endParaRPr lang="en-GB" sz="1600" dirty="0">
              <a:solidFill>
                <a:srgbClr val="0070C0"/>
              </a:solidFill>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6" name="TextBox 5">
            <a:extLst>
              <a:ext uri="{FF2B5EF4-FFF2-40B4-BE49-F238E27FC236}">
                <a16:creationId xmlns:a16="http://schemas.microsoft.com/office/drawing/2014/main" id="{4948D8F9-794F-585A-60DC-00E1E06BE401}"/>
              </a:ext>
            </a:extLst>
          </p:cNvPr>
          <p:cNvSpPr txBox="1"/>
          <p:nvPr/>
        </p:nvSpPr>
        <p:spPr>
          <a:xfrm>
            <a:off x="7975272" y="5790558"/>
            <a:ext cx="10355282" cy="338554"/>
          </a:xfrm>
          <a:prstGeom prst="rect">
            <a:avLst/>
          </a:prstGeom>
          <a:noFill/>
        </p:spPr>
        <p:txBody>
          <a:bodyPr wrap="square">
            <a:spAutoFit/>
          </a:bodyPr>
          <a:lstStyle/>
          <a:p>
            <a:r>
              <a:rPr lang="en-GB" sz="1600" dirty="0">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Course: PEP toolkit</a:t>
            </a:r>
            <a:endParaRPr lang="en-GB" sz="1600" dirty="0">
              <a:solidFill>
                <a:srgbClr val="0070C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15E75FD-5638-10FB-5E5C-9C4700C0893A}"/>
              </a:ext>
            </a:extLst>
          </p:cNvPr>
          <p:cNvPicPr>
            <a:picLocks noChangeAspect="1"/>
          </p:cNvPicPr>
          <p:nvPr/>
        </p:nvPicPr>
        <p:blipFill>
          <a:blip r:embed="rId11"/>
          <a:stretch>
            <a:fillRect/>
          </a:stretch>
        </p:blipFill>
        <p:spPr>
          <a:xfrm>
            <a:off x="7823831" y="345184"/>
            <a:ext cx="3830997" cy="2594776"/>
          </a:xfrm>
          <a:prstGeom prst="rect">
            <a:avLst/>
          </a:prstGeom>
        </p:spPr>
      </p:pic>
      <p:pic>
        <p:nvPicPr>
          <p:cNvPr id="17" name="Picture 16">
            <a:extLst>
              <a:ext uri="{FF2B5EF4-FFF2-40B4-BE49-F238E27FC236}">
                <a16:creationId xmlns:a16="http://schemas.microsoft.com/office/drawing/2014/main" id="{DED173BD-F858-4E90-D41B-3568C8E2D054}"/>
              </a:ext>
            </a:extLst>
          </p:cNvPr>
          <p:cNvPicPr>
            <a:picLocks noChangeAspect="1"/>
          </p:cNvPicPr>
          <p:nvPr/>
        </p:nvPicPr>
        <p:blipFill>
          <a:blip r:embed="rId12"/>
          <a:stretch>
            <a:fillRect/>
          </a:stretch>
        </p:blipFill>
        <p:spPr>
          <a:xfrm>
            <a:off x="5140861" y="1563875"/>
            <a:ext cx="2472058" cy="3348396"/>
          </a:xfrm>
          <a:prstGeom prst="rect">
            <a:avLst/>
          </a:prstGeom>
        </p:spPr>
      </p:pic>
      <p:sp>
        <p:nvSpPr>
          <p:cNvPr id="19" name="TextBox 18">
            <a:extLst>
              <a:ext uri="{FF2B5EF4-FFF2-40B4-BE49-F238E27FC236}">
                <a16:creationId xmlns:a16="http://schemas.microsoft.com/office/drawing/2014/main" id="{74186A04-6040-CF69-4A6D-DD33DAB8D3C1}"/>
              </a:ext>
            </a:extLst>
          </p:cNvPr>
          <p:cNvSpPr txBox="1"/>
          <p:nvPr/>
        </p:nvSpPr>
        <p:spPr>
          <a:xfrm>
            <a:off x="4640329" y="4833262"/>
            <a:ext cx="10400096" cy="338554"/>
          </a:xfrm>
          <a:prstGeom prst="rect">
            <a:avLst/>
          </a:prstGeom>
          <a:noFill/>
        </p:spPr>
        <p:txBody>
          <a:bodyPr wrap="square">
            <a:spAutoFit/>
          </a:bodyPr>
          <a:lstStyle/>
          <a:p>
            <a:r>
              <a:rPr lang="en-GB" sz="1600" dirty="0">
                <a:solidFill>
                  <a:srgbClr val="0070C0"/>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Hampshire Virtual School and College</a:t>
            </a:r>
            <a:endParaRPr lang="en-GB" sz="1600" dirty="0">
              <a:solidFill>
                <a:srgbClr val="0070C0"/>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7723C6E3-84B3-D96D-42E2-DDD080EFFC8C}"/>
              </a:ext>
            </a:extLst>
          </p:cNvPr>
          <p:cNvPicPr>
            <a:picLocks noChangeAspect="1"/>
          </p:cNvPicPr>
          <p:nvPr/>
        </p:nvPicPr>
        <p:blipFill>
          <a:blip r:embed="rId14"/>
          <a:stretch>
            <a:fillRect/>
          </a:stretch>
        </p:blipFill>
        <p:spPr>
          <a:xfrm>
            <a:off x="4658078" y="5368939"/>
            <a:ext cx="762039" cy="666784"/>
          </a:xfrm>
          <a:prstGeom prst="rect">
            <a:avLst/>
          </a:prstGeom>
        </p:spPr>
      </p:pic>
    </p:spTree>
    <p:extLst>
      <p:ext uri="{BB962C8B-B14F-4D97-AF65-F5344CB8AC3E}">
        <p14:creationId xmlns:p14="http://schemas.microsoft.com/office/powerpoint/2010/main" val="509628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28A7D1-70A8-085F-3B36-6811A49726A8}"/>
              </a:ext>
            </a:extLst>
          </p:cNvPr>
          <p:cNvPicPr>
            <a:picLocks noChangeAspect="1"/>
          </p:cNvPicPr>
          <p:nvPr/>
        </p:nvPicPr>
        <p:blipFill>
          <a:blip r:embed="rId3"/>
          <a:stretch>
            <a:fillRect/>
          </a:stretch>
        </p:blipFill>
        <p:spPr>
          <a:xfrm>
            <a:off x="166158" y="382791"/>
            <a:ext cx="11859683" cy="6110605"/>
          </a:xfrm>
          <a:prstGeom prst="rect">
            <a:avLst/>
          </a:prstGeom>
        </p:spPr>
      </p:pic>
      <p:sp>
        <p:nvSpPr>
          <p:cNvPr id="3" name="TextBox 2">
            <a:extLst>
              <a:ext uri="{FF2B5EF4-FFF2-40B4-BE49-F238E27FC236}">
                <a16:creationId xmlns:a16="http://schemas.microsoft.com/office/drawing/2014/main" id="{FBAE1733-C098-D5CC-4E2A-86CBD9FC63E9}"/>
              </a:ext>
            </a:extLst>
          </p:cNvPr>
          <p:cNvSpPr txBox="1"/>
          <p:nvPr/>
        </p:nvSpPr>
        <p:spPr>
          <a:xfrm>
            <a:off x="498107" y="6105877"/>
            <a:ext cx="6097604" cy="369332"/>
          </a:xfrm>
          <a:prstGeom prst="rect">
            <a:avLst/>
          </a:prstGeom>
          <a:noFill/>
        </p:spPr>
        <p:txBody>
          <a:bodyPr wrap="square">
            <a:spAutoFit/>
          </a:bodyPr>
          <a:lstStyle/>
          <a:p>
            <a:r>
              <a:rPr lang="en-GB" dirty="0">
                <a:solidFill>
                  <a:srgbClr val="0070C0"/>
                </a:solidFill>
                <a:hlinkClick r:id="rId4">
                  <a:extLst>
                    <a:ext uri="{A12FA001-AC4F-418D-AE19-62706E023703}">
                      <ahyp:hlinkClr xmlns:ahyp="http://schemas.microsoft.com/office/drawing/2018/hyperlinkcolor" val="tx"/>
                    </a:ext>
                  </a:extLst>
                </a:hlinkClick>
              </a:rPr>
              <a:t>Reach2Teach: Behaviour Intervention Guide (BIG) APP</a:t>
            </a:r>
            <a:endParaRPr lang="en-GB" dirty="0">
              <a:solidFill>
                <a:srgbClr val="0070C0"/>
              </a:solidFill>
            </a:endParaRPr>
          </a:p>
        </p:txBody>
      </p:sp>
    </p:spTree>
    <p:extLst>
      <p:ext uri="{BB962C8B-B14F-4D97-AF65-F5344CB8AC3E}">
        <p14:creationId xmlns:p14="http://schemas.microsoft.com/office/powerpoint/2010/main" val="188887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663567-A9C3-2346-14DB-55CDD191186F}"/>
              </a:ext>
            </a:extLst>
          </p:cNvPr>
          <p:cNvPicPr>
            <a:picLocks noChangeAspect="1"/>
          </p:cNvPicPr>
          <p:nvPr/>
        </p:nvPicPr>
        <p:blipFill>
          <a:blip r:embed="rId3"/>
          <a:stretch>
            <a:fillRect/>
          </a:stretch>
        </p:blipFill>
        <p:spPr>
          <a:xfrm>
            <a:off x="364983" y="185177"/>
            <a:ext cx="7338861" cy="1505628"/>
          </a:xfrm>
          <a:prstGeom prst="rect">
            <a:avLst/>
          </a:prstGeom>
        </p:spPr>
      </p:pic>
      <p:pic>
        <p:nvPicPr>
          <p:cNvPr id="8" name="Picture 7">
            <a:extLst>
              <a:ext uri="{FF2B5EF4-FFF2-40B4-BE49-F238E27FC236}">
                <a16:creationId xmlns:a16="http://schemas.microsoft.com/office/drawing/2014/main" id="{4410D9EB-A633-30C9-5360-9A7EC067C8BD}"/>
              </a:ext>
            </a:extLst>
          </p:cNvPr>
          <p:cNvPicPr>
            <a:picLocks noChangeAspect="1"/>
          </p:cNvPicPr>
          <p:nvPr/>
        </p:nvPicPr>
        <p:blipFill>
          <a:blip r:embed="rId4"/>
          <a:stretch>
            <a:fillRect/>
          </a:stretch>
        </p:blipFill>
        <p:spPr>
          <a:xfrm>
            <a:off x="10363336" y="185177"/>
            <a:ext cx="1301471" cy="4498170"/>
          </a:xfrm>
          <a:prstGeom prst="rect">
            <a:avLst/>
          </a:prstGeom>
        </p:spPr>
      </p:pic>
      <p:pic>
        <p:nvPicPr>
          <p:cNvPr id="12" name="Picture 11">
            <a:extLst>
              <a:ext uri="{FF2B5EF4-FFF2-40B4-BE49-F238E27FC236}">
                <a16:creationId xmlns:a16="http://schemas.microsoft.com/office/drawing/2014/main" id="{23F68238-C582-ED07-C915-212A72EA3371}"/>
              </a:ext>
            </a:extLst>
          </p:cNvPr>
          <p:cNvPicPr>
            <a:picLocks noChangeAspect="1"/>
          </p:cNvPicPr>
          <p:nvPr/>
        </p:nvPicPr>
        <p:blipFill>
          <a:blip r:embed="rId5"/>
          <a:stretch>
            <a:fillRect/>
          </a:stretch>
        </p:blipFill>
        <p:spPr>
          <a:xfrm>
            <a:off x="527193" y="2002753"/>
            <a:ext cx="6094070" cy="2511496"/>
          </a:xfrm>
          <a:prstGeom prst="rect">
            <a:avLst/>
          </a:prstGeom>
        </p:spPr>
      </p:pic>
      <p:sp>
        <p:nvSpPr>
          <p:cNvPr id="13" name="TextBox 12">
            <a:extLst>
              <a:ext uri="{FF2B5EF4-FFF2-40B4-BE49-F238E27FC236}">
                <a16:creationId xmlns:a16="http://schemas.microsoft.com/office/drawing/2014/main" id="{A3570C11-85F7-420D-0797-B1DCD1046A67}"/>
              </a:ext>
            </a:extLst>
          </p:cNvPr>
          <p:cNvSpPr txBox="1"/>
          <p:nvPr/>
        </p:nvSpPr>
        <p:spPr>
          <a:xfrm>
            <a:off x="987378" y="4826197"/>
            <a:ext cx="6094070" cy="369332"/>
          </a:xfrm>
          <a:prstGeom prst="rect">
            <a:avLst/>
          </a:prstGeom>
          <a:noFill/>
        </p:spPr>
        <p:txBody>
          <a:bodyPr wrap="square">
            <a:spAutoFit/>
          </a:bodyPr>
          <a:lstStyle/>
          <a:p>
            <a:r>
              <a:rPr lang="en-GB" sz="1800" b="1" u="sng" dirty="0">
                <a:solidFill>
                  <a:srgbClr val="0070C0"/>
                </a:solidFill>
                <a:effectLst/>
                <a:latin typeface="Arial" panose="020B0604020202020204" pitchFamily="34" charset="0"/>
                <a:ea typeface="Aptos" panose="020B0004020202020204" pitchFamily="34" charset="0"/>
                <a:cs typeface="Aptos" panose="020B0004020202020204" pitchFamily="34" charset="0"/>
                <a:hlinkClick r:id="rId6" tooltip="https://forms.office.com/Pages/DesignPageV2.aspx?subpage=design&amp;FormId=tdiBPwfuF0yGnB20OQGNm3kgH8kO8PNCm5QcLNW8LWpUN0RSUjdETVVMQlZUNlAyRzRNWjlVMVJOVS4u&amp;Token=bfe1dfd468534c7f869ed30202e787d8">
                  <a:extLst>
                    <a:ext uri="{A12FA001-AC4F-418D-AE19-62706E023703}">
                      <ahyp:hlinkClr xmlns:ahyp="http://schemas.microsoft.com/office/drawing/2018/hyperlinkcolor" val="tx"/>
                    </a:ext>
                  </a:extLst>
                </a:hlinkClick>
              </a:rPr>
              <a:t>ARC Pathway registration</a:t>
            </a:r>
            <a:endParaRPr lang="en-GB" b="1" dirty="0">
              <a:solidFill>
                <a:srgbClr val="0070C0"/>
              </a:solidFill>
            </a:endParaRPr>
          </a:p>
        </p:txBody>
      </p:sp>
      <p:pic>
        <p:nvPicPr>
          <p:cNvPr id="14" name="Picture 13">
            <a:extLst>
              <a:ext uri="{FF2B5EF4-FFF2-40B4-BE49-F238E27FC236}">
                <a16:creationId xmlns:a16="http://schemas.microsoft.com/office/drawing/2014/main" id="{4A3DB8AA-C74E-D28F-8346-FFCC14A9AAFD}"/>
              </a:ext>
            </a:extLst>
          </p:cNvPr>
          <p:cNvPicPr>
            <a:picLocks noChangeAspect="1"/>
          </p:cNvPicPr>
          <p:nvPr/>
        </p:nvPicPr>
        <p:blipFill>
          <a:blip r:embed="rId7"/>
          <a:stretch>
            <a:fillRect/>
          </a:stretch>
        </p:blipFill>
        <p:spPr>
          <a:xfrm>
            <a:off x="4807992" y="2002753"/>
            <a:ext cx="6850252" cy="4401261"/>
          </a:xfrm>
          <a:prstGeom prst="rect">
            <a:avLst/>
          </a:prstGeom>
        </p:spPr>
      </p:pic>
    </p:spTree>
    <p:extLst>
      <p:ext uri="{BB962C8B-B14F-4D97-AF65-F5344CB8AC3E}">
        <p14:creationId xmlns:p14="http://schemas.microsoft.com/office/powerpoint/2010/main" val="4103637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F814-FE71-72D9-2244-9D097F5C76BF}"/>
              </a:ext>
            </a:extLst>
          </p:cNvPr>
          <p:cNvSpPr>
            <a:spLocks noGrp="1"/>
          </p:cNvSpPr>
          <p:nvPr>
            <p:ph type="title"/>
          </p:nvPr>
        </p:nvSpPr>
        <p:spPr>
          <a:xfrm>
            <a:off x="407387" y="0"/>
            <a:ext cx="10818420" cy="1325563"/>
          </a:xfrm>
        </p:spPr>
        <p:txBody>
          <a:bodyPr/>
          <a:lstStyle/>
          <a:p>
            <a:r>
              <a:rPr lang="en-GB" dirty="0"/>
              <a:t>Useful links</a:t>
            </a:r>
          </a:p>
        </p:txBody>
      </p:sp>
      <p:sp>
        <p:nvSpPr>
          <p:cNvPr id="3" name="Content Placeholder 2">
            <a:extLst>
              <a:ext uri="{FF2B5EF4-FFF2-40B4-BE49-F238E27FC236}">
                <a16:creationId xmlns:a16="http://schemas.microsoft.com/office/drawing/2014/main" id="{8C09EB28-14E0-0DEC-689F-990BEA22738E}"/>
              </a:ext>
            </a:extLst>
          </p:cNvPr>
          <p:cNvSpPr>
            <a:spLocks noGrp="1"/>
          </p:cNvSpPr>
          <p:nvPr>
            <p:ph idx="1"/>
          </p:nvPr>
        </p:nvSpPr>
        <p:spPr>
          <a:xfrm>
            <a:off x="609788" y="1069586"/>
            <a:ext cx="10818420" cy="4003779"/>
          </a:xfrm>
        </p:spPr>
        <p:txBody>
          <a:bodyPr>
            <a:normAutofit lnSpcReduction="10000"/>
          </a:bodyPr>
          <a:lstStyle/>
          <a:p>
            <a:pPr marL="285750" indent="-285750">
              <a:buFont typeface="Arial" panose="020B0604020202020204" pitchFamily="34" charset="0"/>
              <a:buChar char="•"/>
            </a:pPr>
            <a:r>
              <a:rPr lang="en-GB" sz="1600" dirty="0">
                <a:solidFill>
                  <a:srgbClr val="00B0F0"/>
                </a:solidFill>
              </a:rPr>
              <a:t>Beacon House – </a:t>
            </a:r>
            <a:r>
              <a:rPr lang="en-GB" sz="1600" dirty="0">
                <a:solidFill>
                  <a:srgbClr val="0070C0"/>
                </a:solidFill>
                <a:hlinkClick r:id="rId3">
                  <a:extLst>
                    <a:ext uri="{A12FA001-AC4F-418D-AE19-62706E023703}">
                      <ahyp:hlinkClr xmlns:ahyp="http://schemas.microsoft.com/office/drawing/2018/hyperlinkcolor" val="tx"/>
                    </a:ext>
                  </a:extLst>
                </a:hlinkClick>
              </a:rPr>
              <a:t>https://beaconhouse.org.uk</a:t>
            </a:r>
            <a:endParaRPr lang="en-GB" sz="1600" dirty="0">
              <a:solidFill>
                <a:srgbClr val="0070C0"/>
              </a:solidFill>
            </a:endParaRPr>
          </a:p>
          <a:p>
            <a:pPr marL="285750" indent="-285750">
              <a:buFont typeface="Arial" panose="020B0604020202020204" pitchFamily="34" charset="0"/>
              <a:buChar char="•"/>
            </a:pPr>
            <a:r>
              <a:rPr lang="en-GB" sz="1600" dirty="0">
                <a:solidFill>
                  <a:srgbClr val="00B0F0"/>
                </a:solidFill>
              </a:rPr>
              <a:t>Anna Freud – </a:t>
            </a:r>
            <a:r>
              <a:rPr lang="en-GB" sz="1600" dirty="0">
                <a:solidFill>
                  <a:srgbClr val="0070C0"/>
                </a:solidFill>
                <a:hlinkClick r:id="rId4">
                  <a:extLst>
                    <a:ext uri="{A12FA001-AC4F-418D-AE19-62706E023703}">
                      <ahyp:hlinkClr xmlns:ahyp="http://schemas.microsoft.com/office/drawing/2018/hyperlinkcolor" val="tx"/>
                    </a:ext>
                  </a:extLst>
                </a:hlinkClick>
              </a:rPr>
              <a:t>https://www.annafreud.org</a:t>
            </a:r>
            <a:r>
              <a:rPr lang="en-GB" sz="1600" dirty="0">
                <a:solidFill>
                  <a:srgbClr val="0070C0"/>
                </a:solidFill>
              </a:rPr>
              <a:t>  </a:t>
            </a:r>
          </a:p>
          <a:p>
            <a:pPr marL="285750" indent="-285750"/>
            <a:r>
              <a:rPr lang="en-GB" sz="1600" dirty="0">
                <a:solidFill>
                  <a:srgbClr val="0070C0"/>
                </a:solidFill>
                <a:hlinkClick r:id="rId5">
                  <a:extLst>
                    <a:ext uri="{A12FA001-AC4F-418D-AE19-62706E023703}">
                      <ahyp:hlinkClr xmlns:ahyp="http://schemas.microsoft.com/office/drawing/2018/hyperlinkcolor" val="tx"/>
                    </a:ext>
                  </a:extLst>
                </a:hlinkClick>
              </a:rPr>
              <a:t>Childhood Trauma and the Brain | UK Trauma Council</a:t>
            </a:r>
            <a:endParaRPr lang="en-GB" sz="1600" dirty="0">
              <a:solidFill>
                <a:srgbClr val="0070C0"/>
              </a:solidFill>
            </a:endParaRPr>
          </a:p>
          <a:p>
            <a:pPr marL="285750" indent="-285750"/>
            <a:r>
              <a:rPr lang="en-US" sz="1600" dirty="0">
                <a:solidFill>
                  <a:srgbClr val="0070C0"/>
                </a:solidFill>
                <a:latin typeface="Arial"/>
                <a:cs typeface="Arial"/>
                <a:hlinkClick r:id="rId6">
                  <a:extLst>
                    <a:ext uri="{A12FA001-AC4F-418D-AE19-62706E023703}">
                      <ahyp:hlinkClr xmlns:ahyp="http://schemas.microsoft.com/office/drawing/2018/hyperlinkcolor" val="tx"/>
                    </a:ext>
                  </a:extLst>
                </a:hlinkClick>
              </a:rPr>
              <a:t>Adverse Childhood Experiences (ACEs) (Wales) – YouTube</a:t>
            </a:r>
            <a:endParaRPr lang="en-US" sz="1600" dirty="0">
              <a:solidFill>
                <a:srgbClr val="0070C0"/>
              </a:solidFill>
              <a:latin typeface="Arial"/>
              <a:cs typeface="Arial"/>
            </a:endParaRPr>
          </a:p>
          <a:p>
            <a:pPr marL="285750" indent="-285750">
              <a:buFont typeface="Arial" panose="020B0604020202020204" pitchFamily="34" charset="0"/>
              <a:buChar char="•"/>
            </a:pPr>
            <a:r>
              <a:rPr lang="en-GB" sz="1600" dirty="0">
                <a:solidFill>
                  <a:srgbClr val="0070C0"/>
                </a:solidFill>
                <a:hlinkClick r:id="rId7">
                  <a:extLst>
                    <a:ext uri="{A12FA001-AC4F-418D-AE19-62706E023703}">
                      <ahyp:hlinkClr xmlns:ahyp="http://schemas.microsoft.com/office/drawing/2018/hyperlinkcolor" val="tx"/>
                    </a:ext>
                  </a:extLst>
                </a:hlinkClick>
              </a:rPr>
              <a:t>The power of everyday heroes | Jaz </a:t>
            </a:r>
            <a:r>
              <a:rPr lang="en-GB" sz="1600" dirty="0" err="1">
                <a:solidFill>
                  <a:srgbClr val="0070C0"/>
                </a:solidFill>
                <a:hlinkClick r:id="rId7">
                  <a:extLst>
                    <a:ext uri="{A12FA001-AC4F-418D-AE19-62706E023703}">
                      <ahyp:hlinkClr xmlns:ahyp="http://schemas.microsoft.com/office/drawing/2018/hyperlinkcolor" val="tx"/>
                    </a:ext>
                  </a:extLst>
                </a:hlinkClick>
              </a:rPr>
              <a:t>Ampaw</a:t>
            </a:r>
            <a:r>
              <a:rPr lang="en-GB" sz="1600" dirty="0">
                <a:solidFill>
                  <a:srgbClr val="0070C0"/>
                </a:solidFill>
                <a:hlinkClick r:id="rId7">
                  <a:extLst>
                    <a:ext uri="{A12FA001-AC4F-418D-AE19-62706E023703}">
                      <ahyp:hlinkClr xmlns:ahyp="http://schemas.microsoft.com/office/drawing/2018/hyperlinkcolor" val="tx"/>
                    </a:ext>
                  </a:extLst>
                </a:hlinkClick>
              </a:rPr>
              <a:t>-Farr  | </a:t>
            </a:r>
            <a:r>
              <a:rPr lang="en-GB" sz="1600" dirty="0" err="1">
                <a:solidFill>
                  <a:srgbClr val="0070C0"/>
                </a:solidFill>
                <a:hlinkClick r:id="rId7">
                  <a:extLst>
                    <a:ext uri="{A12FA001-AC4F-418D-AE19-62706E023703}">
                      <ahyp:hlinkClr xmlns:ahyp="http://schemas.microsoft.com/office/drawing/2018/hyperlinkcolor" val="tx"/>
                    </a:ext>
                  </a:extLst>
                </a:hlinkClick>
              </a:rPr>
              <a:t>TEDxNorwichED</a:t>
            </a:r>
            <a:endParaRPr lang="en-GB" sz="1600" dirty="0">
              <a:solidFill>
                <a:srgbClr val="0070C0"/>
              </a:solidFill>
            </a:endParaRPr>
          </a:p>
          <a:p>
            <a:pPr marL="285750" indent="-285750">
              <a:buFont typeface="Arial" panose="020B0604020202020204" pitchFamily="34" charset="0"/>
              <a:buChar char="•"/>
            </a:pPr>
            <a:r>
              <a:rPr lang="en-GB" sz="1600" dirty="0">
                <a:solidFill>
                  <a:srgbClr val="0070C0"/>
                </a:solidFill>
                <a:hlinkClick r:id="rId8">
                  <a:extLst>
                    <a:ext uri="{A12FA001-AC4F-418D-AE19-62706E023703}">
                      <ahyp:hlinkClr xmlns:ahyp="http://schemas.microsoft.com/office/drawing/2018/hyperlinkcolor" val="tx"/>
                    </a:ext>
                  </a:extLst>
                </a:hlinkClick>
              </a:rPr>
              <a:t>Cambridgeshire County Council's video 'Why I am rude' - a poem about our perception of 'behaviour’</a:t>
            </a:r>
          </a:p>
          <a:p>
            <a:pPr marL="285750" indent="-285750"/>
            <a:r>
              <a:rPr lang="en-US" sz="1600" dirty="0">
                <a:solidFill>
                  <a:srgbClr val="00B0F0"/>
                </a:solidFill>
              </a:rPr>
              <a:t>Emotion Coaching UK present Dan Siegal’s hand model of the brain - </a:t>
            </a:r>
            <a:r>
              <a:rPr lang="en-GB" sz="1600" dirty="0">
                <a:solidFill>
                  <a:srgbClr val="0070C0"/>
                </a:solidFill>
                <a:hlinkClick r:id="rId9">
                  <a:extLst>
                    <a:ext uri="{A12FA001-AC4F-418D-AE19-62706E023703}">
                      <ahyp:hlinkClr xmlns:ahyp="http://schemas.microsoft.com/office/drawing/2018/hyperlinkcolor" val="tx"/>
                    </a:ext>
                  </a:extLst>
                </a:hlinkClick>
              </a:rPr>
              <a:t>The Hand Model of the Brain</a:t>
            </a:r>
            <a:endParaRPr lang="en-US" sz="1600" dirty="0">
              <a:solidFill>
                <a:srgbClr val="0070C0"/>
              </a:solidFill>
            </a:endParaRPr>
          </a:p>
          <a:p>
            <a:r>
              <a:rPr lang="en-US" sz="1600" dirty="0">
                <a:solidFill>
                  <a:srgbClr val="0070C0"/>
                </a:solidFill>
                <a:hlinkClick r:id="rId10">
                  <a:extLst>
                    <a:ext uri="{A12FA001-AC4F-418D-AE19-62706E023703}">
                      <ahyp:hlinkClr xmlns:ahyp="http://schemas.microsoft.com/office/drawing/2018/hyperlinkcolor" val="tx"/>
                    </a:ext>
                  </a:extLst>
                </a:hlinkClick>
              </a:rPr>
              <a:t>The ARC - Attachment Aware schools </a:t>
            </a:r>
            <a:r>
              <a:rPr lang="en-US" sz="1600" dirty="0">
                <a:solidFill>
                  <a:srgbClr val="0070C0"/>
                </a:solidFill>
                <a:hlinkClick r:id="rId11">
                  <a:extLst>
                    <a:ext uri="{A12FA001-AC4F-418D-AE19-62706E023703}">
                      <ahyp:hlinkClr xmlns:ahyp="http://schemas.microsoft.com/office/drawing/2018/hyperlinkcolor" val="tx"/>
                    </a:ext>
                  </a:extLst>
                </a:hlinkClick>
              </a:rPr>
              <a:t>–</a:t>
            </a:r>
            <a:r>
              <a:rPr lang="en-US" sz="1600" dirty="0">
                <a:solidFill>
                  <a:srgbClr val="0070C0"/>
                </a:solidFill>
                <a:hlinkClick r:id="rId10">
                  <a:extLst>
                    <a:ext uri="{A12FA001-AC4F-418D-AE19-62706E023703}">
                      <ahyp:hlinkClr xmlns:ahyp="http://schemas.microsoft.com/office/drawing/2018/hyperlinkcolor" val="tx"/>
                    </a:ext>
                  </a:extLst>
                </a:hlinkClick>
              </a:rPr>
              <a:t> YouTube</a:t>
            </a:r>
            <a:endParaRPr lang="en-US" sz="1600" dirty="0">
              <a:solidFill>
                <a:srgbClr val="0070C0"/>
              </a:solidFill>
            </a:endParaRPr>
          </a:p>
          <a:p>
            <a:r>
              <a:rPr lang="en-GB" sz="1600" dirty="0">
                <a:solidFill>
                  <a:srgbClr val="0070C0"/>
                </a:solidFill>
                <a:hlinkClick r:id="rId12">
                  <a:extLst>
                    <a:ext uri="{A12FA001-AC4F-418D-AE19-62706E023703}">
                      <ahyp:hlinkClr xmlns:ahyp="http://schemas.microsoft.com/office/drawing/2018/hyperlinkcolor" val="tx"/>
                    </a:ext>
                  </a:extLst>
                </a:hlinkClick>
              </a:rPr>
              <a:t>https://www.youtube.com/watch?v=5qZ4-IlYi0Y</a:t>
            </a:r>
            <a:r>
              <a:rPr lang="en-GB" sz="1600" dirty="0">
                <a:solidFill>
                  <a:srgbClr val="0070C0"/>
                </a:solidFill>
              </a:rPr>
              <a:t> </a:t>
            </a:r>
            <a:r>
              <a:rPr lang="en-GB" sz="1600" dirty="0">
                <a:solidFill>
                  <a:srgbClr val="00B0F0"/>
                </a:solidFill>
              </a:rPr>
              <a:t>– I Wonder if You See Me </a:t>
            </a:r>
          </a:p>
          <a:p>
            <a:r>
              <a:rPr lang="en-GB" sz="1600" dirty="0">
                <a:solidFill>
                  <a:srgbClr val="0070C0"/>
                </a:solidFill>
                <a:hlinkClick r:id="rId13">
                  <a:extLst>
                    <a:ext uri="{A12FA001-AC4F-418D-AE19-62706E023703}">
                      <ahyp:hlinkClr xmlns:ahyp="http://schemas.microsoft.com/office/drawing/2018/hyperlinkcolor" val="tx"/>
                    </a:ext>
                  </a:extLst>
                </a:hlinkClick>
              </a:rPr>
              <a:t>Relational, Inclusion &amp; Guiding Principles – Ambition Community Trust (ACT)</a:t>
            </a:r>
            <a:endParaRPr lang="en-GB" sz="1600" dirty="0">
              <a:solidFill>
                <a:srgbClr val="0070C0"/>
              </a:solidFill>
            </a:endParaRPr>
          </a:p>
          <a:p>
            <a:r>
              <a:rPr lang="en-GB" sz="1600" dirty="0">
                <a:solidFill>
                  <a:srgbClr val="0070C0"/>
                </a:solidFill>
                <a:hlinkClick r:id="rId14">
                  <a:extLst>
                    <a:ext uri="{A12FA001-AC4F-418D-AE19-62706E023703}">
                      <ahyp:hlinkClr xmlns:ahyp="http://schemas.microsoft.com/office/drawing/2018/hyperlinkcolor" val="tx"/>
                    </a:ext>
                  </a:extLst>
                </a:hlinkClick>
              </a:rPr>
              <a:t>Coping with the Effects of Secondary Trauma in Education - Welbee Toolkit</a:t>
            </a:r>
            <a:endParaRPr lang="en-GB" sz="1600" kern="100" dirty="0">
              <a:solidFill>
                <a:srgbClr val="0070C0"/>
              </a:solidFill>
              <a:effectLst/>
              <a:ea typeface="Aptos" panose="020B0004020202020204" pitchFamily="34" charset="0"/>
            </a:endParaRPr>
          </a:p>
          <a:p>
            <a:r>
              <a:rPr lang="en-GB" sz="1600" dirty="0">
                <a:solidFill>
                  <a:srgbClr val="00B0F0"/>
                </a:solidFill>
              </a:rPr>
              <a:t>Don’t Call Me Disadvantaged -</a:t>
            </a:r>
            <a:r>
              <a:rPr lang="en-GB" sz="1600" kern="100" dirty="0">
                <a:solidFill>
                  <a:srgbClr val="0070C0"/>
                </a:solidFill>
                <a:effectLst/>
                <a:ea typeface="Aptos" panose="020B0004020202020204" pitchFamily="34" charset="0"/>
                <a:hlinkClick r:id="rId15">
                  <a:extLst>
                    <a:ext uri="{A12FA001-AC4F-418D-AE19-62706E023703}">
                      <ahyp:hlinkClr xmlns:ahyp="http://schemas.microsoft.com/office/drawing/2018/hyperlinkcolor" val="tx"/>
                    </a:ext>
                  </a:extLst>
                </a:hlinkClick>
              </a:rPr>
              <a:t>https://positiveyoungmind.com/disadvantaged/</a:t>
            </a:r>
            <a:r>
              <a:rPr lang="en-GB" sz="1600" kern="100" dirty="0">
                <a:effectLst/>
                <a:ea typeface="Aptos" panose="020B0004020202020204" pitchFamily="34" charset="0"/>
              </a:rPr>
              <a:t> </a:t>
            </a:r>
          </a:p>
          <a:p>
            <a:endParaRPr lang="en-GB" sz="1600" dirty="0">
              <a:solidFill>
                <a:srgbClr val="0070C0"/>
              </a:solidFill>
            </a:endParaRPr>
          </a:p>
          <a:p>
            <a:endParaRPr lang="en-US" sz="2800" dirty="0">
              <a:solidFill>
                <a:srgbClr val="0070C0"/>
              </a:solidFill>
              <a:hlinkClick r:id="rId11">
                <a:extLst>
                  <a:ext uri="{A12FA001-AC4F-418D-AE19-62706E023703}">
                    <ahyp:hlinkClr xmlns:ahyp="http://schemas.microsoft.com/office/drawing/2018/hyperlinkcolor" val="tx"/>
                  </a:ext>
                </a:extLst>
              </a:hlinkClick>
            </a:endParaRPr>
          </a:p>
          <a:p>
            <a:endParaRPr lang="en-GB" dirty="0"/>
          </a:p>
        </p:txBody>
      </p:sp>
    </p:spTree>
    <p:extLst>
      <p:ext uri="{BB962C8B-B14F-4D97-AF65-F5344CB8AC3E}">
        <p14:creationId xmlns:p14="http://schemas.microsoft.com/office/powerpoint/2010/main" val="2892273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8F2-8A13-1A30-277C-47192282C499}"/>
              </a:ext>
            </a:extLst>
          </p:cNvPr>
          <p:cNvSpPr>
            <a:spLocks noGrp="1"/>
          </p:cNvSpPr>
          <p:nvPr>
            <p:ph type="title"/>
          </p:nvPr>
        </p:nvSpPr>
        <p:spPr>
          <a:xfrm>
            <a:off x="660400" y="234950"/>
            <a:ext cx="8174699" cy="1143000"/>
          </a:xfrm>
        </p:spPr>
        <p:txBody>
          <a:bodyPr/>
          <a:lstStyle/>
          <a:p>
            <a:r>
              <a:rPr lang="en-GB" dirty="0"/>
              <a:t>Why I am Rude…</a:t>
            </a:r>
            <a:endParaRPr lang="en-US" dirty="0"/>
          </a:p>
        </p:txBody>
      </p:sp>
      <p:pic>
        <p:nvPicPr>
          <p:cNvPr id="4" name="Online Media 2" title="'Why I am rude' - a poem about the potential feelings and circumstances behind behaviour.">
            <a:hlinkClick r:id="" action="ppaction://media"/>
            <a:extLst>
              <a:ext uri="{FF2B5EF4-FFF2-40B4-BE49-F238E27FC236}">
                <a16:creationId xmlns:a16="http://schemas.microsoft.com/office/drawing/2014/main" id="{BDC7AEC3-836E-2EDF-1F88-5B9325B98C6C}"/>
              </a:ext>
            </a:extLst>
          </p:cNvPr>
          <p:cNvPicPr>
            <a:picLocks noGrp="1" noRot="1" noChangeAspect="1"/>
          </p:cNvPicPr>
          <p:nvPr>
            <p:ph idx="1"/>
            <a:videoFile r:link="rId1"/>
          </p:nvPr>
        </p:nvPicPr>
        <p:blipFill>
          <a:blip r:embed="rId4"/>
          <a:stretch>
            <a:fillRect/>
          </a:stretch>
        </p:blipFill>
        <p:spPr>
          <a:xfrm>
            <a:off x="2274183" y="1600752"/>
            <a:ext cx="7771517" cy="4390907"/>
          </a:xfrm>
          <a:prstGeom prst="rect">
            <a:avLst/>
          </a:prstGeom>
        </p:spPr>
      </p:pic>
      <p:sp>
        <p:nvSpPr>
          <p:cNvPr id="5" name="TextBox 4">
            <a:extLst>
              <a:ext uri="{FF2B5EF4-FFF2-40B4-BE49-F238E27FC236}">
                <a16:creationId xmlns:a16="http://schemas.microsoft.com/office/drawing/2014/main" id="{9B8CC9E7-88BA-05A5-D3E2-13DA1F215067}"/>
              </a:ext>
            </a:extLst>
          </p:cNvPr>
          <p:cNvSpPr txBox="1"/>
          <p:nvPr/>
        </p:nvSpPr>
        <p:spPr>
          <a:xfrm>
            <a:off x="248602" y="6148220"/>
            <a:ext cx="10289857" cy="369332"/>
          </a:xfrm>
          <a:prstGeom prst="rect">
            <a:avLst/>
          </a:prstGeom>
          <a:noFill/>
        </p:spPr>
        <p:txBody>
          <a:bodyPr wrap="square">
            <a:spAutoFit/>
          </a:bodyPr>
          <a:lstStyle/>
          <a:p>
            <a:r>
              <a:rPr lang="en-GB" dirty="0">
                <a:hlinkClick r:id="rId5"/>
              </a:rPr>
              <a:t>Cambridgeshire County Council's video 'Why I am rude' - a poem about our perception of 'behaviour'.</a:t>
            </a:r>
            <a:endParaRPr lang="en-GB" dirty="0"/>
          </a:p>
        </p:txBody>
      </p:sp>
    </p:spTree>
    <p:extLst>
      <p:ext uri="{BB962C8B-B14F-4D97-AF65-F5344CB8AC3E}">
        <p14:creationId xmlns:p14="http://schemas.microsoft.com/office/powerpoint/2010/main" val="217109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0CBA0D-D066-2784-3C00-B7A9F066D9E2}"/>
              </a:ext>
            </a:extLst>
          </p:cNvPr>
          <p:cNvPicPr>
            <a:picLocks noChangeAspect="1"/>
          </p:cNvPicPr>
          <p:nvPr/>
        </p:nvPicPr>
        <p:blipFill>
          <a:blip r:embed="rId3"/>
          <a:stretch>
            <a:fillRect/>
          </a:stretch>
        </p:blipFill>
        <p:spPr>
          <a:xfrm>
            <a:off x="7084193" y="302018"/>
            <a:ext cx="4738695" cy="5896180"/>
          </a:xfrm>
          <a:prstGeom prst="rect">
            <a:avLst/>
          </a:prstGeom>
        </p:spPr>
      </p:pic>
      <p:sp>
        <p:nvSpPr>
          <p:cNvPr id="13" name="TextBox 12">
            <a:extLst>
              <a:ext uri="{FF2B5EF4-FFF2-40B4-BE49-F238E27FC236}">
                <a16:creationId xmlns:a16="http://schemas.microsoft.com/office/drawing/2014/main" id="{5BC0B8FF-4A37-7BB3-552E-698CBB8021DD}"/>
              </a:ext>
            </a:extLst>
          </p:cNvPr>
          <p:cNvSpPr txBox="1"/>
          <p:nvPr/>
        </p:nvSpPr>
        <p:spPr>
          <a:xfrm>
            <a:off x="7573159" y="6200314"/>
            <a:ext cx="7251538" cy="307777"/>
          </a:xfrm>
          <a:prstGeom prst="rect">
            <a:avLst/>
          </a:prstGeom>
          <a:noFill/>
        </p:spPr>
        <p:txBody>
          <a:bodyPr wrap="square">
            <a:spAutoFit/>
          </a:bodyPr>
          <a:lstStyle/>
          <a:p>
            <a:r>
              <a:rPr lang="en-GB" sz="1400" dirty="0">
                <a:hlinkClick r:id="rId4"/>
              </a:rPr>
              <a:t>Trauma-Informed Support for Children - Echo</a:t>
            </a:r>
            <a:endParaRPr lang="en-GB" sz="1400" dirty="0"/>
          </a:p>
        </p:txBody>
      </p:sp>
      <p:pic>
        <p:nvPicPr>
          <p:cNvPr id="15" name="Picture 14">
            <a:extLst>
              <a:ext uri="{FF2B5EF4-FFF2-40B4-BE49-F238E27FC236}">
                <a16:creationId xmlns:a16="http://schemas.microsoft.com/office/drawing/2014/main" id="{37AC0BE8-3EA1-257B-F9EB-73F9488E4DBB}"/>
              </a:ext>
            </a:extLst>
          </p:cNvPr>
          <p:cNvPicPr>
            <a:picLocks noChangeAspect="1"/>
          </p:cNvPicPr>
          <p:nvPr/>
        </p:nvPicPr>
        <p:blipFill>
          <a:blip r:embed="rId5"/>
          <a:stretch>
            <a:fillRect/>
          </a:stretch>
        </p:blipFill>
        <p:spPr>
          <a:xfrm>
            <a:off x="111690" y="490888"/>
            <a:ext cx="6903203" cy="5536759"/>
          </a:xfrm>
          <a:prstGeom prst="rect">
            <a:avLst/>
          </a:prstGeom>
        </p:spPr>
      </p:pic>
      <p:sp>
        <p:nvSpPr>
          <p:cNvPr id="17" name="TextBox 16">
            <a:extLst>
              <a:ext uri="{FF2B5EF4-FFF2-40B4-BE49-F238E27FC236}">
                <a16:creationId xmlns:a16="http://schemas.microsoft.com/office/drawing/2014/main" id="{1DC826C7-D34A-171A-700C-334AFDFBF75C}"/>
              </a:ext>
            </a:extLst>
          </p:cNvPr>
          <p:cNvSpPr txBox="1"/>
          <p:nvPr/>
        </p:nvSpPr>
        <p:spPr>
          <a:xfrm>
            <a:off x="284334" y="6027647"/>
            <a:ext cx="8721524" cy="307777"/>
          </a:xfrm>
          <a:prstGeom prst="rect">
            <a:avLst/>
          </a:prstGeom>
          <a:noFill/>
        </p:spPr>
        <p:txBody>
          <a:bodyPr wrap="square">
            <a:spAutoFit/>
          </a:bodyPr>
          <a:lstStyle/>
          <a:p>
            <a:r>
              <a:rPr lang="en-GB" sz="1400" dirty="0">
                <a:hlinkClick r:id="rId6"/>
              </a:rPr>
              <a:t>The Impact of Trauma - Echo</a:t>
            </a:r>
            <a:endParaRPr lang="en-GB" sz="1400" dirty="0"/>
          </a:p>
        </p:txBody>
      </p:sp>
    </p:spTree>
    <p:extLst>
      <p:ext uri="{BB962C8B-B14F-4D97-AF65-F5344CB8AC3E}">
        <p14:creationId xmlns:p14="http://schemas.microsoft.com/office/powerpoint/2010/main" val="159185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6894-B6EF-F0A0-1D41-05B44B440863}"/>
              </a:ext>
            </a:extLst>
          </p:cNvPr>
          <p:cNvSpPr>
            <a:spLocks noGrp="1"/>
          </p:cNvSpPr>
          <p:nvPr>
            <p:ph type="title"/>
          </p:nvPr>
        </p:nvSpPr>
        <p:spPr>
          <a:xfrm>
            <a:off x="694155" y="120742"/>
            <a:ext cx="10972800" cy="1143000"/>
          </a:xfrm>
        </p:spPr>
        <p:txBody>
          <a:bodyPr/>
          <a:lstStyle/>
          <a:p>
            <a:r>
              <a:rPr lang="en-GB" dirty="0"/>
              <a:t>Attachment</a:t>
            </a:r>
            <a:endParaRPr lang="en-US" dirty="0"/>
          </a:p>
        </p:txBody>
      </p:sp>
      <p:sp>
        <p:nvSpPr>
          <p:cNvPr id="3" name="Text Placeholder 2">
            <a:extLst>
              <a:ext uri="{FF2B5EF4-FFF2-40B4-BE49-F238E27FC236}">
                <a16:creationId xmlns:a16="http://schemas.microsoft.com/office/drawing/2014/main" id="{B4638578-2994-5B77-ECFD-B8DEC4382873}"/>
              </a:ext>
            </a:extLst>
          </p:cNvPr>
          <p:cNvSpPr>
            <a:spLocks noGrp="1"/>
          </p:cNvSpPr>
          <p:nvPr>
            <p:ph type="body" sz="half" idx="1"/>
          </p:nvPr>
        </p:nvSpPr>
        <p:spPr>
          <a:xfrm>
            <a:off x="-3752533" y="1464450"/>
            <a:ext cx="5384800" cy="4530725"/>
          </a:xfrm>
        </p:spPr>
        <p:txBody>
          <a:bodyPr/>
          <a:lstStyle/>
          <a:p>
            <a:pPr marL="0" indent="0">
              <a:buNone/>
            </a:pPr>
            <a:endParaRPr lang="en-US" dirty="0">
              <a:solidFill>
                <a:srgbClr val="202124"/>
              </a:solidFill>
              <a:latin typeface="Google Sans"/>
            </a:endParaRPr>
          </a:p>
          <a:p>
            <a:pPr marL="0" indent="0">
              <a:buNone/>
            </a:pPr>
            <a:endParaRPr lang="en-US" dirty="0"/>
          </a:p>
        </p:txBody>
      </p:sp>
      <p:pic>
        <p:nvPicPr>
          <p:cNvPr id="4098" name="Picture 2" descr="Phases of Attachment Development | Institute for Learning and Brain  Sciences (I-LABS)">
            <a:extLst>
              <a:ext uri="{FF2B5EF4-FFF2-40B4-BE49-F238E27FC236}">
                <a16:creationId xmlns:a16="http://schemas.microsoft.com/office/drawing/2014/main" id="{1270FF40-B635-EFFD-32AA-880EFBACF64B}"/>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95847" y="1078779"/>
            <a:ext cx="4418390" cy="33137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5F21530-84FE-052B-2C16-D38670A8FE32}"/>
              </a:ext>
            </a:extLst>
          </p:cNvPr>
          <p:cNvPicPr>
            <a:picLocks noChangeAspect="1"/>
          </p:cNvPicPr>
          <p:nvPr/>
        </p:nvPicPr>
        <p:blipFill>
          <a:blip r:embed="rId4"/>
          <a:stretch>
            <a:fillRect/>
          </a:stretch>
        </p:blipFill>
        <p:spPr>
          <a:xfrm>
            <a:off x="5697555" y="1038779"/>
            <a:ext cx="5969400" cy="4651194"/>
          </a:xfrm>
          <a:prstGeom prst="rect">
            <a:avLst/>
          </a:prstGeom>
        </p:spPr>
      </p:pic>
      <p:sp>
        <p:nvSpPr>
          <p:cNvPr id="5" name="TextBox 4">
            <a:extLst>
              <a:ext uri="{FF2B5EF4-FFF2-40B4-BE49-F238E27FC236}">
                <a16:creationId xmlns:a16="http://schemas.microsoft.com/office/drawing/2014/main" id="{DFB144E6-942D-CC00-E438-244853FB79E7}"/>
              </a:ext>
            </a:extLst>
          </p:cNvPr>
          <p:cNvSpPr txBox="1"/>
          <p:nvPr/>
        </p:nvSpPr>
        <p:spPr>
          <a:xfrm>
            <a:off x="1067171" y="5065816"/>
            <a:ext cx="4873268" cy="1477328"/>
          </a:xfrm>
          <a:prstGeom prst="rect">
            <a:avLst/>
          </a:prstGeom>
          <a:noFill/>
        </p:spPr>
        <p:txBody>
          <a:bodyPr wrap="square" rtlCol="0">
            <a:spAutoFit/>
          </a:bodyPr>
          <a:lstStyle/>
          <a:p>
            <a:r>
              <a:rPr lang="en-US" sz="2400" b="0" i="0" dirty="0">
                <a:solidFill>
                  <a:schemeClr val="accent2"/>
                </a:solidFill>
                <a:effectLst/>
                <a:latin typeface="Google Sans"/>
              </a:rPr>
              <a:t>Early attachment experiences continue to have an influence on attachments throughout life.</a:t>
            </a:r>
            <a:endParaRPr lang="en-US" sz="2400" dirty="0">
              <a:solidFill>
                <a:schemeClr val="accent2"/>
              </a:solidFill>
            </a:endParaRPr>
          </a:p>
          <a:p>
            <a:endParaRPr lang="en-GB" dirty="0"/>
          </a:p>
        </p:txBody>
      </p:sp>
      <p:sp>
        <p:nvSpPr>
          <p:cNvPr id="6" name="TextBox 5">
            <a:extLst>
              <a:ext uri="{FF2B5EF4-FFF2-40B4-BE49-F238E27FC236}">
                <a16:creationId xmlns:a16="http://schemas.microsoft.com/office/drawing/2014/main" id="{2273E244-F818-4994-3D8C-A4A63E5BFCC5}"/>
              </a:ext>
            </a:extLst>
          </p:cNvPr>
          <p:cNvSpPr txBox="1"/>
          <p:nvPr/>
        </p:nvSpPr>
        <p:spPr>
          <a:xfrm>
            <a:off x="4016416" y="4392571"/>
            <a:ext cx="1680955" cy="369332"/>
          </a:xfrm>
          <a:prstGeom prst="rect">
            <a:avLst/>
          </a:prstGeom>
          <a:noFill/>
        </p:spPr>
        <p:txBody>
          <a:bodyPr wrap="square" rtlCol="0">
            <a:spAutoFit/>
          </a:bodyPr>
          <a:lstStyle/>
          <a:p>
            <a:r>
              <a:rPr lang="en-US" b="0" i="0" dirty="0">
                <a:solidFill>
                  <a:srgbClr val="202124"/>
                </a:solidFill>
                <a:effectLst/>
                <a:latin typeface="Google Sans"/>
              </a:rPr>
              <a:t>(Bowlby, 1969) </a:t>
            </a:r>
            <a:endParaRPr lang="en-GB" dirty="0"/>
          </a:p>
        </p:txBody>
      </p:sp>
    </p:spTree>
    <p:extLst>
      <p:ext uri="{BB962C8B-B14F-4D97-AF65-F5344CB8AC3E}">
        <p14:creationId xmlns:p14="http://schemas.microsoft.com/office/powerpoint/2010/main" val="1564284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A3B35-8B9C-EF31-4BCD-4FA5111AA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280ABC-B083-5ADE-88C6-FA70EFAC0EC7}"/>
              </a:ext>
            </a:extLst>
          </p:cNvPr>
          <p:cNvSpPr>
            <a:spLocks noGrp="1"/>
          </p:cNvSpPr>
          <p:nvPr>
            <p:ph type="title"/>
          </p:nvPr>
        </p:nvSpPr>
        <p:spPr>
          <a:xfrm>
            <a:off x="332166" y="-7172"/>
            <a:ext cx="10818420" cy="1325563"/>
          </a:xfrm>
        </p:spPr>
        <p:txBody>
          <a:bodyPr/>
          <a:lstStyle/>
          <a:p>
            <a:r>
              <a:rPr lang="en-GB" dirty="0"/>
              <a:t>Trauma and ACES</a:t>
            </a:r>
          </a:p>
        </p:txBody>
      </p:sp>
      <p:sp>
        <p:nvSpPr>
          <p:cNvPr id="20" name="TextBox 19">
            <a:extLst>
              <a:ext uri="{FF2B5EF4-FFF2-40B4-BE49-F238E27FC236}">
                <a16:creationId xmlns:a16="http://schemas.microsoft.com/office/drawing/2014/main" id="{47AFD4B4-492A-4566-E682-182F825162AE}"/>
              </a:ext>
            </a:extLst>
          </p:cNvPr>
          <p:cNvSpPr txBox="1"/>
          <p:nvPr/>
        </p:nvSpPr>
        <p:spPr>
          <a:xfrm>
            <a:off x="3575763" y="1457801"/>
            <a:ext cx="2228850" cy="1200329"/>
          </a:xfrm>
          <a:prstGeom prst="rect">
            <a:avLst/>
          </a:prstGeom>
          <a:noFill/>
        </p:spPr>
        <p:txBody>
          <a:bodyPr wrap="square" rtlCol="0">
            <a:spAutoFit/>
          </a:bodyPr>
          <a:lstStyle/>
          <a:p>
            <a:r>
              <a:rPr lang="en-GB" sz="2400" dirty="0">
                <a:solidFill>
                  <a:srgbClr val="002060"/>
                </a:solidFill>
                <a:latin typeface="Arial" panose="020B0604020202020204" pitchFamily="34" charset="0"/>
                <a:cs typeface="Arial" panose="020B0604020202020204" pitchFamily="34" charset="0"/>
              </a:rPr>
              <a:t>domestic violence/ abuse</a:t>
            </a:r>
          </a:p>
        </p:txBody>
      </p:sp>
      <p:pic>
        <p:nvPicPr>
          <p:cNvPr id="22" name="Picture 21">
            <a:extLst>
              <a:ext uri="{FF2B5EF4-FFF2-40B4-BE49-F238E27FC236}">
                <a16:creationId xmlns:a16="http://schemas.microsoft.com/office/drawing/2014/main" id="{F290ED9D-A88D-6B51-9870-92CFC9549CF0}"/>
              </a:ext>
            </a:extLst>
          </p:cNvPr>
          <p:cNvPicPr>
            <a:picLocks noChangeAspect="1"/>
          </p:cNvPicPr>
          <p:nvPr/>
        </p:nvPicPr>
        <p:blipFill>
          <a:blip r:embed="rId3"/>
          <a:stretch>
            <a:fillRect/>
          </a:stretch>
        </p:blipFill>
        <p:spPr>
          <a:xfrm>
            <a:off x="3129023" y="2932478"/>
            <a:ext cx="2505673" cy="1639966"/>
          </a:xfrm>
          <a:prstGeom prst="rect">
            <a:avLst/>
          </a:prstGeom>
        </p:spPr>
      </p:pic>
      <p:pic>
        <p:nvPicPr>
          <p:cNvPr id="33" name="Picture 32">
            <a:extLst>
              <a:ext uri="{FF2B5EF4-FFF2-40B4-BE49-F238E27FC236}">
                <a16:creationId xmlns:a16="http://schemas.microsoft.com/office/drawing/2014/main" id="{638D7315-B74E-71B2-481C-93816F2AA90F}"/>
              </a:ext>
            </a:extLst>
          </p:cNvPr>
          <p:cNvPicPr>
            <a:picLocks noChangeAspect="1"/>
          </p:cNvPicPr>
          <p:nvPr/>
        </p:nvPicPr>
        <p:blipFill>
          <a:blip r:embed="rId3"/>
          <a:stretch>
            <a:fillRect/>
          </a:stretch>
        </p:blipFill>
        <p:spPr>
          <a:xfrm>
            <a:off x="5760990" y="2945782"/>
            <a:ext cx="2505673" cy="1639966"/>
          </a:xfrm>
          <a:prstGeom prst="rect">
            <a:avLst/>
          </a:prstGeom>
        </p:spPr>
      </p:pic>
      <p:sp>
        <p:nvSpPr>
          <p:cNvPr id="34" name="TextBox 33">
            <a:extLst>
              <a:ext uri="{FF2B5EF4-FFF2-40B4-BE49-F238E27FC236}">
                <a16:creationId xmlns:a16="http://schemas.microsoft.com/office/drawing/2014/main" id="{63DFA19E-7DA8-ABF9-FFDD-00E92DF8CBD1}"/>
              </a:ext>
            </a:extLst>
          </p:cNvPr>
          <p:cNvSpPr txBox="1"/>
          <p:nvPr/>
        </p:nvSpPr>
        <p:spPr>
          <a:xfrm>
            <a:off x="5875093" y="1636840"/>
            <a:ext cx="2325431" cy="830997"/>
          </a:xfrm>
          <a:prstGeom prst="rect">
            <a:avLst/>
          </a:prstGeom>
          <a:noFill/>
        </p:spPr>
        <p:txBody>
          <a:bodyPr wrap="square" rtlCol="0">
            <a:spAutoFit/>
          </a:bodyPr>
          <a:lstStyle/>
          <a:p>
            <a:r>
              <a:rPr lang="en-GB" sz="2400" dirty="0">
                <a:solidFill>
                  <a:srgbClr val="002060"/>
                </a:solidFill>
                <a:latin typeface="Arial" panose="020B0604020202020204" pitchFamily="34" charset="0"/>
                <a:cs typeface="Arial" panose="020B0604020202020204" pitchFamily="34" charset="0"/>
              </a:rPr>
              <a:t>parental mental health condition </a:t>
            </a:r>
            <a:endParaRPr lang="en-GB" sz="2400" dirty="0"/>
          </a:p>
        </p:txBody>
      </p:sp>
      <p:sp>
        <p:nvSpPr>
          <p:cNvPr id="35" name="TextBox 34">
            <a:extLst>
              <a:ext uri="{FF2B5EF4-FFF2-40B4-BE49-F238E27FC236}">
                <a16:creationId xmlns:a16="http://schemas.microsoft.com/office/drawing/2014/main" id="{2264BE15-F1D1-D4FF-FBA1-337A9E987954}"/>
              </a:ext>
            </a:extLst>
          </p:cNvPr>
          <p:cNvSpPr txBox="1"/>
          <p:nvPr/>
        </p:nvSpPr>
        <p:spPr>
          <a:xfrm>
            <a:off x="8795121" y="1485660"/>
            <a:ext cx="1791298" cy="1200329"/>
          </a:xfrm>
          <a:prstGeom prst="rect">
            <a:avLst/>
          </a:prstGeom>
          <a:noFill/>
        </p:spPr>
        <p:txBody>
          <a:bodyPr wrap="square" rtlCol="0">
            <a:spAutoFit/>
          </a:bodyPr>
          <a:lstStyle/>
          <a:p>
            <a:r>
              <a:rPr lang="en-GB" sz="2400" dirty="0">
                <a:solidFill>
                  <a:srgbClr val="002060"/>
                </a:solidFill>
                <a:latin typeface="Arial" panose="020B0604020202020204" pitchFamily="34" charset="0"/>
                <a:cs typeface="Arial" panose="020B0604020202020204" pitchFamily="34" charset="0"/>
              </a:rPr>
              <a:t>neglect</a:t>
            </a:r>
          </a:p>
          <a:p>
            <a:r>
              <a:rPr lang="en-GB" sz="2400" dirty="0">
                <a:solidFill>
                  <a:srgbClr val="002060"/>
                </a:solidFill>
                <a:latin typeface="Arial" panose="020B0604020202020204" pitchFamily="34" charset="0"/>
                <a:cs typeface="Arial" panose="020B0604020202020204" pitchFamily="34" charset="0"/>
              </a:rPr>
              <a:t>(physical / emotional)</a:t>
            </a:r>
          </a:p>
        </p:txBody>
      </p:sp>
      <p:sp>
        <p:nvSpPr>
          <p:cNvPr id="37" name="TextBox 36">
            <a:extLst>
              <a:ext uri="{FF2B5EF4-FFF2-40B4-BE49-F238E27FC236}">
                <a16:creationId xmlns:a16="http://schemas.microsoft.com/office/drawing/2014/main" id="{848760F0-001A-B912-4070-5A59272ADBE1}"/>
              </a:ext>
            </a:extLst>
          </p:cNvPr>
          <p:cNvSpPr txBox="1"/>
          <p:nvPr/>
        </p:nvSpPr>
        <p:spPr>
          <a:xfrm>
            <a:off x="3765288" y="5165374"/>
            <a:ext cx="1391816" cy="461665"/>
          </a:xfrm>
          <a:prstGeom prst="rect">
            <a:avLst/>
          </a:prstGeom>
          <a:noFill/>
        </p:spPr>
        <p:txBody>
          <a:bodyPr wrap="square">
            <a:spAutoFit/>
          </a:bodyPr>
          <a:lstStyle/>
          <a:p>
            <a:r>
              <a:rPr lang="en-GB" sz="2400" dirty="0">
                <a:solidFill>
                  <a:srgbClr val="002060"/>
                </a:solidFill>
                <a:latin typeface="Arial" panose="020B0604020202020204" pitchFamily="34" charset="0"/>
                <a:cs typeface="Arial" panose="020B0604020202020204" pitchFamily="34" charset="0"/>
              </a:rPr>
              <a:t>poverty</a:t>
            </a:r>
          </a:p>
        </p:txBody>
      </p:sp>
      <p:sp>
        <p:nvSpPr>
          <p:cNvPr id="38" name="TextBox 37">
            <a:extLst>
              <a:ext uri="{FF2B5EF4-FFF2-40B4-BE49-F238E27FC236}">
                <a16:creationId xmlns:a16="http://schemas.microsoft.com/office/drawing/2014/main" id="{44AADEF3-7302-BA35-5606-BCA849CEF312}"/>
              </a:ext>
            </a:extLst>
          </p:cNvPr>
          <p:cNvSpPr txBox="1"/>
          <p:nvPr/>
        </p:nvSpPr>
        <p:spPr>
          <a:xfrm>
            <a:off x="3248467" y="3414801"/>
            <a:ext cx="2425458" cy="461665"/>
          </a:xfrm>
          <a:prstGeom prst="rect">
            <a:avLst/>
          </a:prstGeom>
          <a:noFill/>
        </p:spPr>
        <p:txBody>
          <a:bodyPr wrap="square" rtlCol="0">
            <a:spAutoFit/>
          </a:bodyPr>
          <a:lstStyle/>
          <a:p>
            <a:r>
              <a:rPr lang="en-GB" sz="2400" dirty="0">
                <a:solidFill>
                  <a:srgbClr val="002060"/>
                </a:solidFill>
                <a:latin typeface="Arial" panose="020B0604020202020204" pitchFamily="34" charset="0"/>
                <a:cs typeface="Arial" panose="020B0604020202020204" pitchFamily="34" charset="0"/>
              </a:rPr>
              <a:t>parent in prison</a:t>
            </a:r>
          </a:p>
        </p:txBody>
      </p:sp>
      <p:sp>
        <p:nvSpPr>
          <p:cNvPr id="39" name="TextBox 38">
            <a:extLst>
              <a:ext uri="{FF2B5EF4-FFF2-40B4-BE49-F238E27FC236}">
                <a16:creationId xmlns:a16="http://schemas.microsoft.com/office/drawing/2014/main" id="{D87A468F-D41F-1FC3-AC8D-E98754550FC5}"/>
              </a:ext>
            </a:extLst>
          </p:cNvPr>
          <p:cNvSpPr txBox="1"/>
          <p:nvPr/>
        </p:nvSpPr>
        <p:spPr>
          <a:xfrm>
            <a:off x="1001357" y="3301810"/>
            <a:ext cx="2699121" cy="830997"/>
          </a:xfrm>
          <a:prstGeom prst="rect">
            <a:avLst/>
          </a:prstGeom>
          <a:noFill/>
        </p:spPr>
        <p:txBody>
          <a:bodyPr wrap="square" rtlCol="0">
            <a:spAutoFit/>
          </a:bodyPr>
          <a:lstStyle/>
          <a:p>
            <a:r>
              <a:rPr lang="en-GB" sz="2400" dirty="0">
                <a:solidFill>
                  <a:srgbClr val="002060"/>
                </a:solidFill>
                <a:latin typeface="Arial" panose="020B0604020202020204" pitchFamily="34" charset="0"/>
                <a:cs typeface="Arial" panose="020B0604020202020204" pitchFamily="34" charset="0"/>
              </a:rPr>
              <a:t>divorce/</a:t>
            </a:r>
          </a:p>
          <a:p>
            <a:r>
              <a:rPr lang="en-GB" sz="2400" dirty="0">
                <a:solidFill>
                  <a:srgbClr val="002060"/>
                </a:solidFill>
                <a:latin typeface="Arial" panose="020B0604020202020204" pitchFamily="34" charset="0"/>
                <a:cs typeface="Arial" panose="020B0604020202020204" pitchFamily="34" charset="0"/>
              </a:rPr>
              <a:t>separation</a:t>
            </a:r>
          </a:p>
        </p:txBody>
      </p:sp>
      <p:sp>
        <p:nvSpPr>
          <p:cNvPr id="41" name="TextBox 40">
            <a:extLst>
              <a:ext uri="{FF2B5EF4-FFF2-40B4-BE49-F238E27FC236}">
                <a16:creationId xmlns:a16="http://schemas.microsoft.com/office/drawing/2014/main" id="{1316F688-5440-FD2F-E058-8F5433B10175}"/>
              </a:ext>
            </a:extLst>
          </p:cNvPr>
          <p:cNvSpPr txBox="1"/>
          <p:nvPr/>
        </p:nvSpPr>
        <p:spPr>
          <a:xfrm>
            <a:off x="1001357" y="4869624"/>
            <a:ext cx="1868362" cy="1200329"/>
          </a:xfrm>
          <a:prstGeom prst="rect">
            <a:avLst/>
          </a:prstGeom>
          <a:noFill/>
        </p:spPr>
        <p:txBody>
          <a:bodyPr wrap="square" rtlCol="0">
            <a:spAutoFit/>
          </a:bodyPr>
          <a:lstStyle/>
          <a:p>
            <a:r>
              <a:rPr lang="en-GB" sz="2400" dirty="0">
                <a:solidFill>
                  <a:srgbClr val="002060"/>
                </a:solidFill>
                <a:latin typeface="Arial" panose="020B0604020202020204" pitchFamily="34" charset="0"/>
                <a:cs typeface="Arial" panose="020B0604020202020204" pitchFamily="34" charset="0"/>
              </a:rPr>
              <a:t>parental substance misuse</a:t>
            </a:r>
          </a:p>
        </p:txBody>
      </p:sp>
      <p:sp>
        <p:nvSpPr>
          <p:cNvPr id="43" name="TextBox 42">
            <a:extLst>
              <a:ext uri="{FF2B5EF4-FFF2-40B4-BE49-F238E27FC236}">
                <a16:creationId xmlns:a16="http://schemas.microsoft.com/office/drawing/2014/main" id="{108B0184-C973-E6BB-7C79-B043A6052BB7}"/>
              </a:ext>
            </a:extLst>
          </p:cNvPr>
          <p:cNvSpPr txBox="1"/>
          <p:nvPr/>
        </p:nvSpPr>
        <p:spPr>
          <a:xfrm>
            <a:off x="5991280" y="3185992"/>
            <a:ext cx="2184565" cy="1200329"/>
          </a:xfrm>
          <a:prstGeom prst="rect">
            <a:avLst/>
          </a:prstGeom>
          <a:noFill/>
        </p:spPr>
        <p:txBody>
          <a:bodyPr wrap="square" rtlCol="0">
            <a:spAutoFit/>
          </a:bodyPr>
          <a:lstStyle/>
          <a:p>
            <a:r>
              <a:rPr lang="en-GB" sz="2400" dirty="0">
                <a:solidFill>
                  <a:srgbClr val="002060"/>
                </a:solidFill>
                <a:latin typeface="Arial" panose="020B0604020202020204" pitchFamily="34" charset="0"/>
                <a:cs typeface="Arial" panose="020B0604020202020204" pitchFamily="34" charset="0"/>
              </a:rPr>
              <a:t>chronic health conditions / illness</a:t>
            </a:r>
          </a:p>
        </p:txBody>
      </p:sp>
      <p:sp>
        <p:nvSpPr>
          <p:cNvPr id="45" name="TextBox 44">
            <a:extLst>
              <a:ext uri="{FF2B5EF4-FFF2-40B4-BE49-F238E27FC236}">
                <a16:creationId xmlns:a16="http://schemas.microsoft.com/office/drawing/2014/main" id="{67633A59-6D27-0931-660B-D4ECC9849BA6}"/>
              </a:ext>
            </a:extLst>
          </p:cNvPr>
          <p:cNvSpPr txBox="1"/>
          <p:nvPr/>
        </p:nvSpPr>
        <p:spPr>
          <a:xfrm>
            <a:off x="5823798" y="4980707"/>
            <a:ext cx="2423251" cy="830997"/>
          </a:xfrm>
          <a:prstGeom prst="rect">
            <a:avLst/>
          </a:prstGeom>
          <a:noFill/>
        </p:spPr>
        <p:txBody>
          <a:bodyPr wrap="square" rtlCol="0">
            <a:spAutoFit/>
          </a:bodyPr>
          <a:lstStyle/>
          <a:p>
            <a:r>
              <a:rPr lang="en-GB" sz="2400" dirty="0">
                <a:solidFill>
                  <a:srgbClr val="002060"/>
                </a:solidFill>
                <a:latin typeface="Arial" panose="020B0604020202020204" pitchFamily="34" charset="0"/>
                <a:cs typeface="Arial" panose="020B0604020202020204" pitchFamily="34" charset="0"/>
              </a:rPr>
              <a:t>multiple home or school moves</a:t>
            </a:r>
          </a:p>
        </p:txBody>
      </p:sp>
      <p:sp>
        <p:nvSpPr>
          <p:cNvPr id="46" name="TextBox 45">
            <a:extLst>
              <a:ext uri="{FF2B5EF4-FFF2-40B4-BE49-F238E27FC236}">
                <a16:creationId xmlns:a16="http://schemas.microsoft.com/office/drawing/2014/main" id="{CB9652FE-963A-84E1-91BE-0803FB1BC8C6}"/>
              </a:ext>
            </a:extLst>
          </p:cNvPr>
          <p:cNvSpPr txBox="1"/>
          <p:nvPr/>
        </p:nvSpPr>
        <p:spPr>
          <a:xfrm>
            <a:off x="8456476" y="5238955"/>
            <a:ext cx="2466443" cy="461665"/>
          </a:xfrm>
          <a:prstGeom prst="rect">
            <a:avLst/>
          </a:prstGeom>
          <a:noFill/>
        </p:spPr>
        <p:txBody>
          <a:bodyPr wrap="square" rtlCol="0">
            <a:spAutoFit/>
          </a:bodyPr>
          <a:lstStyle/>
          <a:p>
            <a:r>
              <a:rPr lang="en-GB" sz="2400" dirty="0">
                <a:solidFill>
                  <a:srgbClr val="002060"/>
                </a:solidFill>
                <a:latin typeface="Arial" panose="020B0604020202020204" pitchFamily="34" charset="0"/>
                <a:cs typeface="Arial" panose="020B0604020202020204" pitchFamily="34" charset="0"/>
              </a:rPr>
              <a:t>premature birth</a:t>
            </a:r>
          </a:p>
        </p:txBody>
      </p:sp>
      <p:pic>
        <p:nvPicPr>
          <p:cNvPr id="6" name="Picture 5">
            <a:extLst>
              <a:ext uri="{FF2B5EF4-FFF2-40B4-BE49-F238E27FC236}">
                <a16:creationId xmlns:a16="http://schemas.microsoft.com/office/drawing/2014/main" id="{3C76B8A3-3AF0-C626-8EAE-EE10035D298A}"/>
              </a:ext>
            </a:extLst>
          </p:cNvPr>
          <p:cNvPicPr>
            <a:picLocks noChangeAspect="1"/>
          </p:cNvPicPr>
          <p:nvPr/>
        </p:nvPicPr>
        <p:blipFill>
          <a:blip r:embed="rId4"/>
          <a:stretch>
            <a:fillRect/>
          </a:stretch>
        </p:blipFill>
        <p:spPr>
          <a:xfrm>
            <a:off x="599291" y="1408345"/>
            <a:ext cx="10199492" cy="4688230"/>
          </a:xfrm>
          <a:prstGeom prst="rect">
            <a:avLst/>
          </a:prstGeom>
        </p:spPr>
      </p:pic>
      <p:pic>
        <p:nvPicPr>
          <p:cNvPr id="8" name="Picture 7">
            <a:extLst>
              <a:ext uri="{FF2B5EF4-FFF2-40B4-BE49-F238E27FC236}">
                <a16:creationId xmlns:a16="http://schemas.microsoft.com/office/drawing/2014/main" id="{F7D3C2CF-8EC7-1799-ED6F-49534AB9C6BC}"/>
              </a:ext>
            </a:extLst>
          </p:cNvPr>
          <p:cNvPicPr>
            <a:picLocks noChangeAspect="1"/>
          </p:cNvPicPr>
          <p:nvPr/>
        </p:nvPicPr>
        <p:blipFill>
          <a:blip r:embed="rId5"/>
          <a:stretch>
            <a:fillRect/>
          </a:stretch>
        </p:blipFill>
        <p:spPr>
          <a:xfrm>
            <a:off x="10007693" y="40085"/>
            <a:ext cx="2058462" cy="1252671"/>
          </a:xfrm>
          <a:prstGeom prst="rect">
            <a:avLst/>
          </a:prstGeom>
        </p:spPr>
      </p:pic>
    </p:spTree>
    <p:extLst>
      <p:ext uri="{BB962C8B-B14F-4D97-AF65-F5344CB8AC3E}">
        <p14:creationId xmlns:p14="http://schemas.microsoft.com/office/powerpoint/2010/main" val="19414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diagram of a brain&#10;&#10;Description automatically generated">
            <a:extLst>
              <a:ext uri="{FF2B5EF4-FFF2-40B4-BE49-F238E27FC236}">
                <a16:creationId xmlns:a16="http://schemas.microsoft.com/office/drawing/2014/main" id="{54931862-290A-00DF-E8F9-B87D35DD296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21" t="1805" r="1443" b="4217"/>
          <a:stretch/>
        </p:blipFill>
        <p:spPr>
          <a:xfrm>
            <a:off x="2083443" y="855799"/>
            <a:ext cx="5316207" cy="5146401"/>
          </a:xfrm>
        </p:spPr>
      </p:pic>
      <p:sp>
        <p:nvSpPr>
          <p:cNvPr id="7" name="Title 6">
            <a:extLst>
              <a:ext uri="{FF2B5EF4-FFF2-40B4-BE49-F238E27FC236}">
                <a16:creationId xmlns:a16="http://schemas.microsoft.com/office/drawing/2014/main" id="{2EA4E2DB-AD02-9A89-07D4-DE6EA6BE3E49}"/>
              </a:ext>
            </a:extLst>
          </p:cNvPr>
          <p:cNvSpPr>
            <a:spLocks noGrp="1"/>
          </p:cNvSpPr>
          <p:nvPr>
            <p:ph type="title"/>
          </p:nvPr>
        </p:nvSpPr>
        <p:spPr>
          <a:xfrm>
            <a:off x="609600" y="115549"/>
            <a:ext cx="10972800" cy="1143000"/>
          </a:xfrm>
        </p:spPr>
        <p:txBody>
          <a:bodyPr/>
          <a:lstStyle/>
          <a:p>
            <a:r>
              <a:rPr lang="en-GB" dirty="0"/>
              <a:t>Development</a:t>
            </a:r>
            <a:endParaRPr lang="en-US" dirty="0"/>
          </a:p>
        </p:txBody>
      </p:sp>
      <p:sp>
        <p:nvSpPr>
          <p:cNvPr id="8" name="Text Placeholder 7">
            <a:extLst>
              <a:ext uri="{FF2B5EF4-FFF2-40B4-BE49-F238E27FC236}">
                <a16:creationId xmlns:a16="http://schemas.microsoft.com/office/drawing/2014/main" id="{65332427-07D3-24DF-2922-A8A94E6CDFEE}"/>
              </a:ext>
            </a:extLst>
          </p:cNvPr>
          <p:cNvSpPr>
            <a:spLocks noGrp="1"/>
          </p:cNvSpPr>
          <p:nvPr>
            <p:ph type="body" sz="half" idx="1"/>
          </p:nvPr>
        </p:nvSpPr>
        <p:spPr>
          <a:xfrm>
            <a:off x="609600" y="5766035"/>
            <a:ext cx="6960242" cy="1273216"/>
          </a:xfrm>
        </p:spPr>
        <p:txBody>
          <a:bodyPr>
            <a:normAutofit/>
          </a:bodyPr>
          <a:lstStyle/>
          <a:p>
            <a:pPr marL="0" indent="0">
              <a:buNone/>
            </a:pPr>
            <a:endParaRPr lang="en-US" sz="1800" dirty="0">
              <a:hlinkClick r:id="" action="ppaction://noaction"/>
            </a:endParaRPr>
          </a:p>
          <a:p>
            <a:pPr marL="0" indent="0">
              <a:buNone/>
            </a:pPr>
            <a:r>
              <a:rPr lang="en-US" sz="1800" dirty="0">
                <a:hlinkClick r:id="" action="ppaction://noaction"/>
              </a:rPr>
              <a:t>Resources (beaconhouse.org.uk)</a:t>
            </a:r>
            <a:endParaRPr lang="en-US" sz="1800" dirty="0"/>
          </a:p>
        </p:txBody>
      </p:sp>
      <p:pic>
        <p:nvPicPr>
          <p:cNvPr id="2" name="Picture 1">
            <a:extLst>
              <a:ext uri="{FF2B5EF4-FFF2-40B4-BE49-F238E27FC236}">
                <a16:creationId xmlns:a16="http://schemas.microsoft.com/office/drawing/2014/main" id="{85035E1E-9F34-73E0-A862-2873E273DDDC}"/>
              </a:ext>
            </a:extLst>
          </p:cNvPr>
          <p:cNvPicPr>
            <a:picLocks noChangeAspect="1"/>
          </p:cNvPicPr>
          <p:nvPr/>
        </p:nvPicPr>
        <p:blipFill>
          <a:blip r:embed="rId4"/>
          <a:stretch>
            <a:fillRect/>
          </a:stretch>
        </p:blipFill>
        <p:spPr>
          <a:xfrm>
            <a:off x="7399650" y="3366156"/>
            <a:ext cx="4554730" cy="3036487"/>
          </a:xfrm>
          <a:prstGeom prst="rect">
            <a:avLst/>
          </a:prstGeom>
        </p:spPr>
      </p:pic>
    </p:spTree>
    <p:extLst>
      <p:ext uri="{BB962C8B-B14F-4D97-AF65-F5344CB8AC3E}">
        <p14:creationId xmlns:p14="http://schemas.microsoft.com/office/powerpoint/2010/main" val="71983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33D7-2C6D-59AE-1391-1FC071761D6C}"/>
              </a:ext>
            </a:extLst>
          </p:cNvPr>
          <p:cNvSpPr>
            <a:spLocks noGrp="1"/>
          </p:cNvSpPr>
          <p:nvPr>
            <p:ph type="title"/>
          </p:nvPr>
        </p:nvSpPr>
        <p:spPr>
          <a:xfrm>
            <a:off x="269965" y="163603"/>
            <a:ext cx="10972800" cy="1143000"/>
          </a:xfrm>
        </p:spPr>
        <p:txBody>
          <a:bodyPr/>
          <a:lstStyle/>
          <a:p>
            <a:r>
              <a:rPr lang="en-GB" dirty="0"/>
              <a:t>Trauma responses </a:t>
            </a:r>
          </a:p>
        </p:txBody>
      </p:sp>
      <p:pic>
        <p:nvPicPr>
          <p:cNvPr id="6" name="Picture 5">
            <a:extLst>
              <a:ext uri="{FF2B5EF4-FFF2-40B4-BE49-F238E27FC236}">
                <a16:creationId xmlns:a16="http://schemas.microsoft.com/office/drawing/2014/main" id="{E77E6A4D-2627-B7EF-2A5C-C9D31F757D5C}"/>
              </a:ext>
            </a:extLst>
          </p:cNvPr>
          <p:cNvPicPr>
            <a:picLocks noChangeAspect="1"/>
          </p:cNvPicPr>
          <p:nvPr/>
        </p:nvPicPr>
        <p:blipFill>
          <a:blip r:embed="rId3"/>
          <a:stretch>
            <a:fillRect/>
          </a:stretch>
        </p:blipFill>
        <p:spPr>
          <a:xfrm>
            <a:off x="735733" y="1388844"/>
            <a:ext cx="2047548" cy="2944358"/>
          </a:xfrm>
          <a:prstGeom prst="rect">
            <a:avLst/>
          </a:prstGeom>
        </p:spPr>
      </p:pic>
      <p:pic>
        <p:nvPicPr>
          <p:cNvPr id="8" name="Picture 7">
            <a:extLst>
              <a:ext uri="{FF2B5EF4-FFF2-40B4-BE49-F238E27FC236}">
                <a16:creationId xmlns:a16="http://schemas.microsoft.com/office/drawing/2014/main" id="{C757D57B-0015-D70F-829E-3DEDD863154F}"/>
              </a:ext>
            </a:extLst>
          </p:cNvPr>
          <p:cNvPicPr>
            <a:picLocks noChangeAspect="1"/>
          </p:cNvPicPr>
          <p:nvPr/>
        </p:nvPicPr>
        <p:blipFill>
          <a:blip r:embed="rId4"/>
          <a:stretch>
            <a:fillRect/>
          </a:stretch>
        </p:blipFill>
        <p:spPr>
          <a:xfrm>
            <a:off x="3598142" y="1466631"/>
            <a:ext cx="2047547" cy="2944358"/>
          </a:xfrm>
          <a:prstGeom prst="rect">
            <a:avLst/>
          </a:prstGeom>
        </p:spPr>
      </p:pic>
      <p:pic>
        <p:nvPicPr>
          <p:cNvPr id="10" name="Picture 9">
            <a:extLst>
              <a:ext uri="{FF2B5EF4-FFF2-40B4-BE49-F238E27FC236}">
                <a16:creationId xmlns:a16="http://schemas.microsoft.com/office/drawing/2014/main" id="{29ED01DB-BDB2-AA9D-08DB-F46CDF332103}"/>
              </a:ext>
            </a:extLst>
          </p:cNvPr>
          <p:cNvPicPr>
            <a:picLocks noChangeAspect="1"/>
          </p:cNvPicPr>
          <p:nvPr/>
        </p:nvPicPr>
        <p:blipFill>
          <a:blip r:embed="rId5"/>
          <a:stretch>
            <a:fillRect/>
          </a:stretch>
        </p:blipFill>
        <p:spPr>
          <a:xfrm>
            <a:off x="6460550" y="1481757"/>
            <a:ext cx="2116562" cy="2914106"/>
          </a:xfrm>
          <a:prstGeom prst="rect">
            <a:avLst/>
          </a:prstGeom>
        </p:spPr>
      </p:pic>
      <p:pic>
        <p:nvPicPr>
          <p:cNvPr id="12" name="Picture 11">
            <a:extLst>
              <a:ext uri="{FF2B5EF4-FFF2-40B4-BE49-F238E27FC236}">
                <a16:creationId xmlns:a16="http://schemas.microsoft.com/office/drawing/2014/main" id="{BEB32A2B-A227-4653-19AB-D56D0041C13C}"/>
              </a:ext>
            </a:extLst>
          </p:cNvPr>
          <p:cNvPicPr>
            <a:picLocks noChangeAspect="1"/>
          </p:cNvPicPr>
          <p:nvPr/>
        </p:nvPicPr>
        <p:blipFill>
          <a:blip r:embed="rId6"/>
          <a:stretch>
            <a:fillRect/>
          </a:stretch>
        </p:blipFill>
        <p:spPr>
          <a:xfrm>
            <a:off x="9349046" y="1419815"/>
            <a:ext cx="2107221" cy="2882416"/>
          </a:xfrm>
          <a:prstGeom prst="rect">
            <a:avLst/>
          </a:prstGeom>
        </p:spPr>
      </p:pic>
      <p:pic>
        <p:nvPicPr>
          <p:cNvPr id="4" name="Picture 3">
            <a:extLst>
              <a:ext uri="{FF2B5EF4-FFF2-40B4-BE49-F238E27FC236}">
                <a16:creationId xmlns:a16="http://schemas.microsoft.com/office/drawing/2014/main" id="{F3A981ED-C61F-E588-83E3-EA93E10BDBF2}"/>
              </a:ext>
            </a:extLst>
          </p:cNvPr>
          <p:cNvPicPr>
            <a:picLocks noChangeAspect="1"/>
          </p:cNvPicPr>
          <p:nvPr/>
        </p:nvPicPr>
        <p:blipFill>
          <a:blip r:embed="rId7"/>
          <a:stretch>
            <a:fillRect/>
          </a:stretch>
        </p:blipFill>
        <p:spPr>
          <a:xfrm>
            <a:off x="12631838" y="3220656"/>
            <a:ext cx="3988005" cy="3295819"/>
          </a:xfrm>
          <a:prstGeom prst="rect">
            <a:avLst/>
          </a:prstGeom>
        </p:spPr>
      </p:pic>
    </p:spTree>
    <p:extLst>
      <p:ext uri="{BB962C8B-B14F-4D97-AF65-F5344CB8AC3E}">
        <p14:creationId xmlns:p14="http://schemas.microsoft.com/office/powerpoint/2010/main" val="2625848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ceberg Behavior Visual Printable (large) - Parents With Confidence">
            <a:extLst>
              <a:ext uri="{FF2B5EF4-FFF2-40B4-BE49-F238E27FC236}">
                <a16:creationId xmlns:a16="http://schemas.microsoft.com/office/drawing/2014/main" id="{E4128463-3F38-6C66-5B07-3B185FD08A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6" b="22448"/>
          <a:stretch/>
        </p:blipFill>
        <p:spPr bwMode="auto">
          <a:xfrm>
            <a:off x="368966" y="766506"/>
            <a:ext cx="6398716" cy="4791727"/>
          </a:xfrm>
          <a:prstGeom prst="rect">
            <a:avLst/>
          </a:prstGeom>
          <a:solidFill>
            <a:srgbClr val="FFFFFF"/>
          </a:solidFill>
        </p:spPr>
      </p:pic>
      <p:sp>
        <p:nvSpPr>
          <p:cNvPr id="4" name="Title 1">
            <a:extLst>
              <a:ext uri="{FF2B5EF4-FFF2-40B4-BE49-F238E27FC236}">
                <a16:creationId xmlns:a16="http://schemas.microsoft.com/office/drawing/2014/main" id="{A5EAE33B-FA02-AAE7-BB2F-11C42550A080}"/>
              </a:ext>
            </a:extLst>
          </p:cNvPr>
          <p:cNvSpPr txBox="1">
            <a:spLocks/>
          </p:cNvSpPr>
          <p:nvPr/>
        </p:nvSpPr>
        <p:spPr>
          <a:xfrm>
            <a:off x="0" y="-90744"/>
            <a:ext cx="5702968" cy="857250"/>
          </a:xfrm>
          <a:prstGeom prst="rect">
            <a:avLst/>
          </a:prstGeom>
        </p:spPr>
        <p:txBody>
          <a:bodyPr anchor="ctr">
            <a:normAutofit/>
          </a:bodyPr>
          <a:lstStyle>
            <a:lvl1pPr algn="l" defTabSz="914377"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GB" altLang="en-US" dirty="0">
                <a:solidFill>
                  <a:schemeClr val="bg1"/>
                </a:solidFill>
              </a:rPr>
              <a:t>Behaviours as communication</a:t>
            </a:r>
            <a:endParaRPr lang="en-GB" dirty="0">
              <a:solidFill>
                <a:schemeClr val="bg1"/>
              </a:solidFill>
            </a:endParaRPr>
          </a:p>
        </p:txBody>
      </p:sp>
      <p:sp>
        <p:nvSpPr>
          <p:cNvPr id="2" name="TextBox 1">
            <a:extLst>
              <a:ext uri="{FF2B5EF4-FFF2-40B4-BE49-F238E27FC236}">
                <a16:creationId xmlns:a16="http://schemas.microsoft.com/office/drawing/2014/main" id="{941E6507-0F3B-DDFD-9726-45F8C2FB687E}"/>
              </a:ext>
            </a:extLst>
          </p:cNvPr>
          <p:cNvSpPr txBox="1"/>
          <p:nvPr/>
        </p:nvSpPr>
        <p:spPr>
          <a:xfrm>
            <a:off x="2552401" y="5929917"/>
            <a:ext cx="1338828" cy="369332"/>
          </a:xfrm>
          <a:prstGeom prst="rect">
            <a:avLst/>
          </a:prstGeom>
          <a:noFill/>
        </p:spPr>
        <p:txBody>
          <a:bodyPr wrap="none" rtlCol="0">
            <a:spAutoFit/>
          </a:bodyPr>
          <a:lstStyle/>
          <a:p>
            <a:r>
              <a:rPr lang="en-GB" dirty="0"/>
              <a:t>Be curious!</a:t>
            </a:r>
            <a:endParaRPr lang="en-US" dirty="0"/>
          </a:p>
        </p:txBody>
      </p:sp>
      <p:pic>
        <p:nvPicPr>
          <p:cNvPr id="5" name="Content Placeholder 4">
            <a:extLst>
              <a:ext uri="{FF2B5EF4-FFF2-40B4-BE49-F238E27FC236}">
                <a16:creationId xmlns:a16="http://schemas.microsoft.com/office/drawing/2014/main" id="{0B234FB2-7297-9B89-D362-BA9C14ACFC55}"/>
              </a:ext>
            </a:extLst>
          </p:cNvPr>
          <p:cNvPicPr>
            <a:picLocks noGrp="1" noChangeAspect="1"/>
          </p:cNvPicPr>
          <p:nvPr>
            <p:ph idx="1"/>
          </p:nvPr>
        </p:nvPicPr>
        <p:blipFill>
          <a:blip r:embed="rId4"/>
          <a:stretch>
            <a:fillRect/>
          </a:stretch>
        </p:blipFill>
        <p:spPr>
          <a:xfrm>
            <a:off x="6926446" y="929176"/>
            <a:ext cx="5040965" cy="4629057"/>
          </a:xfrm>
        </p:spPr>
      </p:pic>
      <p:sp>
        <p:nvSpPr>
          <p:cNvPr id="8" name="TextBox 7">
            <a:extLst>
              <a:ext uri="{FF2B5EF4-FFF2-40B4-BE49-F238E27FC236}">
                <a16:creationId xmlns:a16="http://schemas.microsoft.com/office/drawing/2014/main" id="{28F1AD0D-1EA4-3532-9CF7-1ED17C97D7B1}"/>
              </a:ext>
            </a:extLst>
          </p:cNvPr>
          <p:cNvSpPr txBox="1"/>
          <p:nvPr/>
        </p:nvSpPr>
        <p:spPr>
          <a:xfrm>
            <a:off x="7036067" y="6088248"/>
            <a:ext cx="7354073" cy="369332"/>
          </a:xfrm>
          <a:prstGeom prst="rect">
            <a:avLst/>
          </a:prstGeom>
          <a:noFill/>
        </p:spPr>
        <p:txBody>
          <a:bodyPr wrap="square">
            <a:spAutoFit/>
          </a:bodyPr>
          <a:lstStyle/>
          <a:p>
            <a:r>
              <a:rPr lang="en-GB" sz="1200" dirty="0">
                <a:solidFill>
                  <a:srgbClr val="0070C0"/>
                </a:solidFill>
                <a:hlinkClick r:id="rId5">
                  <a:extLst>
                    <a:ext uri="{A12FA001-AC4F-418D-AE19-62706E023703}">
                      <ahyp:hlinkClr xmlns:ahyp="http://schemas.microsoft.com/office/drawing/2018/hyperlinkcolor" val="tx"/>
                    </a:ext>
                  </a:extLst>
                </a:hlinkClick>
              </a:rPr>
              <a:t>(PDF) Hope for Healing: Trauma-Informed Care (TIC) in a school setting</a:t>
            </a:r>
            <a:r>
              <a:rPr lang="en-GB" dirty="0">
                <a:solidFill>
                  <a:srgbClr val="467886"/>
                </a:solidFill>
                <a:hlinkClick r:id="rId5">
                  <a:extLst>
                    <a:ext uri="{A12FA001-AC4F-418D-AE19-62706E023703}">
                      <ahyp:hlinkClr xmlns:ahyp="http://schemas.microsoft.com/office/drawing/2018/hyperlinkcolor" val="tx"/>
                    </a:ext>
                  </a:extLst>
                </a:hlinkClick>
              </a:rPr>
              <a:t>.</a:t>
            </a:r>
            <a:endParaRPr lang="en-GB" dirty="0"/>
          </a:p>
        </p:txBody>
      </p:sp>
    </p:spTree>
    <p:extLst>
      <p:ext uri="{BB962C8B-B14F-4D97-AF65-F5344CB8AC3E}">
        <p14:creationId xmlns:p14="http://schemas.microsoft.com/office/powerpoint/2010/main" val="3121855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0629-B6A6-59F4-99B6-03AFB3B048F8}"/>
              </a:ext>
            </a:extLst>
          </p:cNvPr>
          <p:cNvSpPr>
            <a:spLocks noGrp="1"/>
          </p:cNvSpPr>
          <p:nvPr>
            <p:ph type="title"/>
          </p:nvPr>
        </p:nvSpPr>
        <p:spPr>
          <a:xfrm>
            <a:off x="0" y="-207823"/>
            <a:ext cx="10818420" cy="1325563"/>
          </a:xfrm>
        </p:spPr>
        <p:txBody>
          <a:bodyPr/>
          <a:lstStyle/>
          <a:p>
            <a:r>
              <a:rPr lang="en-GB" dirty="0"/>
              <a:t>How trauma affects the brain </a:t>
            </a:r>
          </a:p>
        </p:txBody>
      </p:sp>
      <p:sp>
        <p:nvSpPr>
          <p:cNvPr id="3" name="Content Placeholder 2">
            <a:extLst>
              <a:ext uri="{FF2B5EF4-FFF2-40B4-BE49-F238E27FC236}">
                <a16:creationId xmlns:a16="http://schemas.microsoft.com/office/drawing/2014/main" id="{50EA0A57-50ED-B940-DB0F-0ADEFB879D44}"/>
              </a:ext>
            </a:extLst>
          </p:cNvPr>
          <p:cNvSpPr>
            <a:spLocks noGrp="1"/>
          </p:cNvSpPr>
          <p:nvPr>
            <p:ph idx="1"/>
          </p:nvPr>
        </p:nvSpPr>
        <p:spPr>
          <a:xfrm>
            <a:off x="145952" y="6106086"/>
            <a:ext cx="10818420" cy="4003779"/>
          </a:xfrm>
        </p:spPr>
        <p:txBody>
          <a:bodyPr/>
          <a:lstStyle/>
          <a:p>
            <a:r>
              <a:rPr lang="en-GB" dirty="0">
                <a:solidFill>
                  <a:srgbClr val="0070C0"/>
                </a:solidFill>
                <a:hlinkClick r:id="rId4">
                  <a:extLst>
                    <a:ext uri="{A12FA001-AC4F-418D-AE19-62706E023703}">
                      <ahyp:hlinkClr xmlns:ahyp="http://schemas.microsoft.com/office/drawing/2018/hyperlinkcolor" val="tx"/>
                    </a:ext>
                  </a:extLst>
                </a:hlinkClick>
              </a:rPr>
              <a:t>Childhood Trauma and the Brain | UK Trauma Council</a:t>
            </a:r>
            <a:endParaRPr lang="en-GB" dirty="0">
              <a:solidFill>
                <a:srgbClr val="0070C0"/>
              </a:solidFill>
            </a:endParaRPr>
          </a:p>
        </p:txBody>
      </p:sp>
      <p:pic>
        <p:nvPicPr>
          <p:cNvPr id="4" name="Online Media 3" title="Childhood Trauma and the Brain | UK Trauma Council">
            <a:hlinkClick r:id="" action="ppaction://media"/>
            <a:extLst>
              <a:ext uri="{FF2B5EF4-FFF2-40B4-BE49-F238E27FC236}">
                <a16:creationId xmlns:a16="http://schemas.microsoft.com/office/drawing/2014/main" id="{CE3387F3-DD81-4CA4-4651-AA8AA5C0ED77}"/>
              </a:ext>
            </a:extLst>
          </p:cNvPr>
          <p:cNvPicPr>
            <a:picLocks noRot="1" noChangeAspect="1"/>
          </p:cNvPicPr>
          <p:nvPr>
            <a:videoFile r:link="rId1"/>
          </p:nvPr>
        </p:nvPicPr>
        <p:blipFill>
          <a:blip r:embed="rId5"/>
          <a:stretch>
            <a:fillRect/>
          </a:stretch>
        </p:blipFill>
        <p:spPr>
          <a:xfrm>
            <a:off x="1782502" y="797842"/>
            <a:ext cx="8363974" cy="4725645"/>
          </a:xfrm>
          <a:prstGeom prst="rect">
            <a:avLst/>
          </a:prstGeom>
        </p:spPr>
      </p:pic>
    </p:spTree>
    <p:extLst>
      <p:ext uri="{BB962C8B-B14F-4D97-AF65-F5344CB8AC3E}">
        <p14:creationId xmlns:p14="http://schemas.microsoft.com/office/powerpoint/2010/main" val="199038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a:xfrm>
            <a:off x="686198" y="-249329"/>
            <a:ext cx="10667261" cy="1325563"/>
          </a:xfrm>
        </p:spPr>
        <p:txBody>
          <a:bodyPr/>
          <a:lstStyle/>
          <a:p>
            <a:r>
              <a:rPr lang="en-GB"/>
              <a:t>Executive Functioning </a:t>
            </a:r>
          </a:p>
        </p:txBody>
      </p:sp>
      <p:pic>
        <p:nvPicPr>
          <p:cNvPr id="7" name="Picture 6">
            <a:extLst>
              <a:ext uri="{FF2B5EF4-FFF2-40B4-BE49-F238E27FC236}">
                <a16:creationId xmlns:a16="http://schemas.microsoft.com/office/drawing/2014/main" id="{923B5804-5B91-B73E-870F-32CDD34FA176}"/>
              </a:ext>
            </a:extLst>
          </p:cNvPr>
          <p:cNvPicPr>
            <a:picLocks noChangeAspect="1"/>
          </p:cNvPicPr>
          <p:nvPr/>
        </p:nvPicPr>
        <p:blipFill>
          <a:blip r:embed="rId3"/>
          <a:stretch>
            <a:fillRect/>
          </a:stretch>
        </p:blipFill>
        <p:spPr>
          <a:xfrm>
            <a:off x="262529" y="750869"/>
            <a:ext cx="5838735" cy="5698591"/>
          </a:xfrm>
          <a:prstGeom prst="rect">
            <a:avLst/>
          </a:prstGeom>
        </p:spPr>
      </p:pic>
      <p:sp>
        <p:nvSpPr>
          <p:cNvPr id="8" name="TextBox 7">
            <a:extLst>
              <a:ext uri="{FF2B5EF4-FFF2-40B4-BE49-F238E27FC236}">
                <a16:creationId xmlns:a16="http://schemas.microsoft.com/office/drawing/2014/main" id="{B08961D8-0A7F-8AE3-5699-794A187E6889}"/>
              </a:ext>
            </a:extLst>
          </p:cNvPr>
          <p:cNvSpPr txBox="1"/>
          <p:nvPr/>
        </p:nvSpPr>
        <p:spPr>
          <a:xfrm>
            <a:off x="6105822" y="6213715"/>
            <a:ext cx="2803719" cy="276999"/>
          </a:xfrm>
          <a:prstGeom prst="rect">
            <a:avLst/>
          </a:prstGeom>
          <a:noFill/>
        </p:spPr>
        <p:txBody>
          <a:bodyPr wrap="square" rtlCol="0">
            <a:spAutoFit/>
          </a:bodyPr>
          <a:lstStyle/>
          <a:p>
            <a:r>
              <a:rPr lang="en-GB" sz="1200" b="1"/>
              <a:t>addvantageslearningcentre.com </a:t>
            </a:r>
          </a:p>
        </p:txBody>
      </p:sp>
      <p:pic>
        <p:nvPicPr>
          <p:cNvPr id="4" name="Picture 3">
            <a:extLst>
              <a:ext uri="{FF2B5EF4-FFF2-40B4-BE49-F238E27FC236}">
                <a16:creationId xmlns:a16="http://schemas.microsoft.com/office/drawing/2014/main" id="{C2F83EF1-FFB9-2DFD-6847-26B77BC7B1AE}"/>
              </a:ext>
            </a:extLst>
          </p:cNvPr>
          <p:cNvPicPr>
            <a:picLocks noChangeAspect="1"/>
          </p:cNvPicPr>
          <p:nvPr/>
        </p:nvPicPr>
        <p:blipFill>
          <a:blip r:embed="rId4"/>
          <a:stretch>
            <a:fillRect/>
          </a:stretch>
        </p:blipFill>
        <p:spPr>
          <a:xfrm>
            <a:off x="6977743" y="655946"/>
            <a:ext cx="4528059" cy="5493105"/>
          </a:xfrm>
          <a:prstGeom prst="rect">
            <a:avLst/>
          </a:prstGeom>
        </p:spPr>
      </p:pic>
    </p:spTree>
    <p:extLst>
      <p:ext uri="{BB962C8B-B14F-4D97-AF65-F5344CB8AC3E}">
        <p14:creationId xmlns:p14="http://schemas.microsoft.com/office/powerpoint/2010/main" val="620237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or Executive Functioning How Can I Improve? – Good, 52% OFF">
            <a:extLst>
              <a:ext uri="{FF2B5EF4-FFF2-40B4-BE49-F238E27FC236}">
                <a16:creationId xmlns:a16="http://schemas.microsoft.com/office/drawing/2014/main" id="{57361881-E1B3-C523-2AF5-1748EEACA115}"/>
              </a:ext>
            </a:extLst>
          </p:cNvPr>
          <p:cNvPicPr>
            <a:picLocks noGrp="1" noChangeAspect="1"/>
          </p:cNvPicPr>
          <p:nvPr>
            <p:ph idx="13"/>
          </p:nvPr>
        </p:nvPicPr>
        <p:blipFill>
          <a:blip r:embed="rId3"/>
          <a:stretch>
            <a:fillRect/>
          </a:stretch>
        </p:blipFill>
        <p:spPr>
          <a:xfrm>
            <a:off x="4055" y="382215"/>
            <a:ext cx="12168397" cy="6622664"/>
          </a:xfrm>
        </p:spPr>
      </p:pic>
    </p:spTree>
    <p:extLst>
      <p:ext uri="{BB962C8B-B14F-4D97-AF65-F5344CB8AC3E}">
        <p14:creationId xmlns:p14="http://schemas.microsoft.com/office/powerpoint/2010/main" val="268781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rtual School Master Template July 2024  -  Read-Only" id="{8ED6CA12-ACA2-4896-8BF7-B49E128644E4}" vid="{56604248-DE21-4ADF-B285-861631282C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Virtual School Master Template July 2024</Template>
  <TotalTime>1304</TotalTime>
  <Words>682</Words>
  <Application>Microsoft Office PowerPoint</Application>
  <PresentationFormat>Widescreen</PresentationFormat>
  <Paragraphs>104</Paragraphs>
  <Slides>18</Slides>
  <Notes>17</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Bierstadt Display</vt:lpstr>
      <vt:lpstr>Google Sans</vt:lpstr>
      <vt:lpstr>Nunito Sans</vt:lpstr>
      <vt:lpstr>Office Theme</vt:lpstr>
      <vt:lpstr>SEMH Network  Hampshire Virtual School 26th June 2025 </vt:lpstr>
      <vt:lpstr>Attachment</vt:lpstr>
      <vt:lpstr>Trauma and ACES</vt:lpstr>
      <vt:lpstr>Development</vt:lpstr>
      <vt:lpstr>Trauma responses </vt:lpstr>
      <vt:lpstr>PowerPoint Presentation</vt:lpstr>
      <vt:lpstr>How trauma affects the brain </vt:lpstr>
      <vt:lpstr>Executive Functioning </vt:lpstr>
      <vt:lpstr>PowerPoint Presentation</vt:lpstr>
      <vt:lpstr>What makes the difference? Change the narrative!</vt:lpstr>
      <vt:lpstr>I wonder if you see me</vt:lpstr>
      <vt:lpstr>Secondary trauma</vt:lpstr>
      <vt:lpstr>Virtual School offer:</vt:lpstr>
      <vt:lpstr>PowerPoint Presentation</vt:lpstr>
      <vt:lpstr>PowerPoint Presentation</vt:lpstr>
      <vt:lpstr>Useful links</vt:lpstr>
      <vt:lpstr>Why I am Rude…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Fleming, Stacey</dc:creator>
  <cp:lastModifiedBy>Erhahiemen, Ebi</cp:lastModifiedBy>
  <cp:revision>2</cp:revision>
  <dcterms:created xsi:type="dcterms:W3CDTF">2025-06-10T10:03:10Z</dcterms:created>
  <dcterms:modified xsi:type="dcterms:W3CDTF">2025-07-07T12:54:24Z</dcterms:modified>
</cp:coreProperties>
</file>